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7" r:id="rId7"/>
    <p:sldId id="261" r:id="rId8"/>
    <p:sldId id="262" r:id="rId9"/>
    <p:sldId id="263" r:id="rId10"/>
    <p:sldId id="264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82" d="100"/>
          <a:sy n="82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viewProps" Target="view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FDD3-6426-514A-ADFB-FABFBFD31C82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C454B-4F73-104A-B770-78B8F3D3B1A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FDD3-6426-514A-ADFB-FABFBFD31C82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C454B-4F73-104A-B770-78B8F3D3B1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FDD3-6426-514A-ADFB-FABFBFD31C82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C454B-4F73-104A-B770-78B8F3D3B1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FDD3-6426-514A-ADFB-FABFBFD31C82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C454B-4F73-104A-B770-78B8F3D3B1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FDD3-6426-514A-ADFB-FABFBFD31C82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4C454B-4F73-104A-B770-78B8F3D3B1A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FDD3-6426-514A-ADFB-FABFBFD31C82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C454B-4F73-104A-B770-78B8F3D3B1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FDD3-6426-514A-ADFB-FABFBFD31C82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C454B-4F73-104A-B770-78B8F3D3B1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FDD3-6426-514A-ADFB-FABFBFD31C82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C454B-4F73-104A-B770-78B8F3D3B1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FDD3-6426-514A-ADFB-FABFBFD31C82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C454B-4F73-104A-B770-78B8F3D3B1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FDD3-6426-514A-ADFB-FABFBFD31C82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C454B-4F73-104A-B770-78B8F3D3B1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FDD3-6426-514A-ADFB-FABFBFD31C82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C454B-4F73-104A-B770-78B8F3D3B1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ABEFDD3-6426-514A-ADFB-FABFBFD31C82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4C454B-4F73-104A-B770-78B8F3D3B1AF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4.png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0"/>
            <a:ext cx="8229600" cy="21336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TAHRIK JADID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&amp; WAQF JADID</a:t>
            </a:r>
          </a:p>
        </p:txBody>
      </p:sp>
      <p:pic>
        <p:nvPicPr>
          <p:cNvPr id="5" name="Picture 4" descr="Screen shot 2021-04-22 at 8.43.58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0"/>
            <a:ext cx="2209800" cy="2438400"/>
          </a:xfrm>
          <a:prstGeom prst="rect">
            <a:avLst/>
          </a:prstGeom>
        </p:spPr>
      </p:pic>
      <p:pic>
        <p:nvPicPr>
          <p:cNvPr id="6" name="Picture 5" descr="Screen shot 2021-04-22 at 8.46.11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182624" cy="2438400"/>
          </a:xfrm>
          <a:prstGeom prst="rect">
            <a:avLst/>
          </a:prstGeom>
        </p:spPr>
      </p:pic>
      <p:pic>
        <p:nvPicPr>
          <p:cNvPr id="8" name="Picture 7" descr="Screen shot 2021-04-22 at 8.54.15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1774" y="2438400"/>
            <a:ext cx="9195774" cy="4419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0"/>
            <a:ext cx="7824788" cy="762948"/>
          </a:xfrm>
        </p:spPr>
        <p:txBody>
          <a:bodyPr anchor="ctr">
            <a:normAutofit/>
          </a:bodyPr>
          <a:lstStyle/>
          <a:p>
            <a:r>
              <a:rPr lang="en-US" sz="2500" dirty="0">
                <a:solidFill>
                  <a:srgbClr val="FF0000"/>
                </a:solidFill>
              </a:rPr>
              <a:t>KISAH PENGORBANAN LAJNA MALAYSIA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5516563"/>
          </a:xfrm>
        </p:spPr>
        <p:txBody>
          <a:bodyPr>
            <a:noAutofit/>
          </a:bodyPr>
          <a:lstStyle/>
          <a:p>
            <a:pPr marL="0" algn="just">
              <a:spcBef>
                <a:spcPts val="0"/>
              </a:spcBef>
              <a:buNone/>
            </a:pPr>
            <a:r>
              <a:rPr lang="en-US" sz="1700" dirty="0" err="1">
                <a:solidFill>
                  <a:schemeClr val="bg1"/>
                </a:solidFill>
              </a:rPr>
              <a:t>Pada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awal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tahun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perjanjian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Tahrikul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Jadid</a:t>
            </a:r>
            <a:r>
              <a:rPr lang="en-US" sz="1700" dirty="0">
                <a:solidFill>
                  <a:schemeClr val="bg1"/>
                </a:solidFill>
              </a:rPr>
              <a:t> 2015-2016, </a:t>
            </a:r>
            <a:r>
              <a:rPr lang="en-US" sz="1700" dirty="0" err="1">
                <a:solidFill>
                  <a:schemeClr val="bg1"/>
                </a:solidFill>
              </a:rPr>
              <a:t>saya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membuat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perjanjian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sebanyak</a:t>
            </a:r>
            <a:r>
              <a:rPr lang="en-US" sz="1700" dirty="0">
                <a:solidFill>
                  <a:schemeClr val="bg1"/>
                </a:solidFill>
              </a:rPr>
              <a:t> RM2000. </a:t>
            </a:r>
            <a:r>
              <a:rPr lang="en-US" sz="1700" dirty="0" err="1">
                <a:solidFill>
                  <a:schemeClr val="bg1"/>
                </a:solidFill>
              </a:rPr>
              <a:t>Ini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adalah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jumlah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terbesar</a:t>
            </a:r>
            <a:r>
              <a:rPr lang="en-US" sz="1700" dirty="0">
                <a:solidFill>
                  <a:schemeClr val="bg1"/>
                </a:solidFill>
              </a:rPr>
              <a:t> yang </a:t>
            </a:r>
            <a:r>
              <a:rPr lang="en-US" sz="1700" dirty="0" err="1">
                <a:solidFill>
                  <a:schemeClr val="bg1"/>
                </a:solidFill>
              </a:rPr>
              <a:t>pernah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saya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buat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pada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masa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itu</a:t>
            </a:r>
            <a:r>
              <a:rPr lang="en-US" sz="1700" dirty="0">
                <a:solidFill>
                  <a:schemeClr val="bg1"/>
                </a:solidFill>
              </a:rPr>
              <a:t>. </a:t>
            </a:r>
            <a:r>
              <a:rPr lang="en-US" sz="1700" dirty="0" err="1">
                <a:solidFill>
                  <a:schemeClr val="bg1"/>
                </a:solidFill>
              </a:rPr>
              <a:t>Perjanjian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ini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saya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buat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karena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saya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terinspirasi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dari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cerita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Huzoor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dan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saya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hendak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cabar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diri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saya</a:t>
            </a:r>
            <a:r>
              <a:rPr lang="en-US" sz="1700" dirty="0">
                <a:solidFill>
                  <a:schemeClr val="bg1"/>
                </a:solidFill>
              </a:rPr>
              <a:t>. </a:t>
            </a:r>
            <a:r>
              <a:rPr lang="en-US" sz="1700" dirty="0" err="1">
                <a:solidFill>
                  <a:schemeClr val="bg1"/>
                </a:solidFill>
              </a:rPr>
              <a:t>Pada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masa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itu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saya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tidak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bekerja</a:t>
            </a:r>
            <a:r>
              <a:rPr lang="en-US" sz="1700" dirty="0">
                <a:solidFill>
                  <a:schemeClr val="bg1"/>
                </a:solidFill>
              </a:rPr>
              <a:t>, </a:t>
            </a:r>
            <a:r>
              <a:rPr lang="en-US" sz="1700" dirty="0" err="1">
                <a:solidFill>
                  <a:schemeClr val="bg1"/>
                </a:solidFill>
              </a:rPr>
              <a:t>tiada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pendapatan</a:t>
            </a:r>
            <a:r>
              <a:rPr lang="en-US" sz="1700" dirty="0">
                <a:solidFill>
                  <a:schemeClr val="bg1"/>
                </a:solidFill>
              </a:rPr>
              <a:t>, </a:t>
            </a:r>
            <a:r>
              <a:rPr lang="en-US" sz="1700" dirty="0" err="1">
                <a:solidFill>
                  <a:schemeClr val="bg1"/>
                </a:solidFill>
              </a:rPr>
              <a:t>akan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tetapi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saya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ada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wang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simpanan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dari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hasil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saya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bekerja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sebelumnya</a:t>
            </a:r>
            <a:r>
              <a:rPr lang="en-US" sz="1700" dirty="0">
                <a:solidFill>
                  <a:schemeClr val="bg1"/>
                </a:solidFill>
              </a:rPr>
              <a:t>, yang </a:t>
            </a:r>
            <a:r>
              <a:rPr lang="en-US" sz="1700" dirty="0" err="1">
                <a:solidFill>
                  <a:schemeClr val="bg1"/>
                </a:solidFill>
              </a:rPr>
              <a:t>mana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saya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fikir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boleh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digunakan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untuk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melunaskan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perjanjian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saya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jika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saya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tidak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mempunyai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pendapatan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lainnya</a:t>
            </a:r>
            <a:endParaRPr lang="en-US" sz="1700" dirty="0">
              <a:solidFill>
                <a:schemeClr val="bg1"/>
              </a:solidFill>
            </a:endParaRPr>
          </a:p>
          <a:p>
            <a:pPr marL="0" algn="just">
              <a:spcBef>
                <a:spcPts val="0"/>
              </a:spcBef>
              <a:buNone/>
            </a:pPr>
            <a:r>
              <a:rPr lang="en-US" sz="1700" dirty="0" err="1">
                <a:solidFill>
                  <a:schemeClr val="bg1"/>
                </a:solidFill>
              </a:rPr>
              <a:t>Alhamdulillah</a:t>
            </a:r>
            <a:r>
              <a:rPr lang="en-US" sz="1700" dirty="0">
                <a:solidFill>
                  <a:schemeClr val="bg1"/>
                </a:solidFill>
              </a:rPr>
              <a:t>, </a:t>
            </a:r>
            <a:r>
              <a:rPr lang="en-US" sz="1700" dirty="0" err="1">
                <a:solidFill>
                  <a:schemeClr val="bg1"/>
                </a:solidFill>
              </a:rPr>
              <a:t>pada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pertengahan</a:t>
            </a:r>
            <a:r>
              <a:rPr lang="en-US" sz="1700" dirty="0">
                <a:solidFill>
                  <a:schemeClr val="bg1"/>
                </a:solidFill>
              </a:rPr>
              <a:t> Mac 2016, </a:t>
            </a:r>
            <a:r>
              <a:rPr lang="en-US" sz="1700" dirty="0" err="1">
                <a:solidFill>
                  <a:schemeClr val="bg1"/>
                </a:solidFill>
              </a:rPr>
              <a:t>atas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karunia</a:t>
            </a:r>
            <a:r>
              <a:rPr lang="en-US" sz="1700" dirty="0">
                <a:solidFill>
                  <a:schemeClr val="bg1"/>
                </a:solidFill>
              </a:rPr>
              <a:t> Allah </a:t>
            </a:r>
            <a:r>
              <a:rPr lang="en-US" sz="1700" dirty="0" err="1">
                <a:solidFill>
                  <a:schemeClr val="bg1"/>
                </a:solidFill>
              </a:rPr>
              <a:t>Ta'ala</a:t>
            </a:r>
            <a:r>
              <a:rPr lang="en-US" sz="1700" dirty="0">
                <a:solidFill>
                  <a:schemeClr val="bg1"/>
                </a:solidFill>
              </a:rPr>
              <a:t>, </a:t>
            </a:r>
            <a:r>
              <a:rPr lang="en-US" sz="1700" dirty="0" err="1">
                <a:solidFill>
                  <a:schemeClr val="bg1"/>
                </a:solidFill>
              </a:rPr>
              <a:t>saya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mendapat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pekerjaan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sebagai</a:t>
            </a:r>
            <a:r>
              <a:rPr lang="en-US" sz="1700" dirty="0">
                <a:solidFill>
                  <a:schemeClr val="bg1"/>
                </a:solidFill>
              </a:rPr>
              <a:t> IT Programmer </a:t>
            </a:r>
            <a:r>
              <a:rPr lang="en-US" sz="1700" dirty="0" err="1">
                <a:solidFill>
                  <a:schemeClr val="bg1"/>
                </a:solidFill>
              </a:rPr>
              <a:t>dengan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gaji</a:t>
            </a:r>
            <a:r>
              <a:rPr lang="en-US" sz="1700" dirty="0">
                <a:solidFill>
                  <a:schemeClr val="bg1"/>
                </a:solidFill>
              </a:rPr>
              <a:t> RM5000 </a:t>
            </a:r>
            <a:r>
              <a:rPr lang="en-US" sz="1700" dirty="0" err="1">
                <a:solidFill>
                  <a:schemeClr val="bg1"/>
                </a:solidFill>
              </a:rPr>
              <a:t>sebulan</a:t>
            </a:r>
            <a:r>
              <a:rPr lang="en-US" sz="1700" dirty="0">
                <a:solidFill>
                  <a:schemeClr val="bg1"/>
                </a:solidFill>
              </a:rPr>
              <a:t> yang </a:t>
            </a:r>
            <a:r>
              <a:rPr lang="en-US" sz="1700" dirty="0" err="1">
                <a:solidFill>
                  <a:schemeClr val="bg1"/>
                </a:solidFill>
              </a:rPr>
              <a:t>membolehkan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saya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bekerja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dari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rumah</a:t>
            </a:r>
            <a:r>
              <a:rPr lang="en-US" sz="1700" dirty="0">
                <a:solidFill>
                  <a:schemeClr val="bg1"/>
                </a:solidFill>
              </a:rPr>
              <a:t>. </a:t>
            </a:r>
            <a:r>
              <a:rPr lang="en-US" sz="1700" dirty="0" err="1">
                <a:solidFill>
                  <a:schemeClr val="bg1"/>
                </a:solidFill>
              </a:rPr>
              <a:t>Kontrak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kerja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diperpanjang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sampai</a:t>
            </a:r>
            <a:r>
              <a:rPr lang="en-US" sz="1700" dirty="0">
                <a:solidFill>
                  <a:schemeClr val="bg1"/>
                </a:solidFill>
              </a:rPr>
              <a:t> 6 </a:t>
            </a:r>
            <a:r>
              <a:rPr lang="en-US" sz="1700" dirty="0" err="1">
                <a:solidFill>
                  <a:schemeClr val="bg1"/>
                </a:solidFill>
              </a:rPr>
              <a:t>bulan</a:t>
            </a:r>
            <a:r>
              <a:rPr lang="en-US" sz="1700" dirty="0">
                <a:solidFill>
                  <a:schemeClr val="bg1"/>
                </a:solidFill>
              </a:rPr>
              <a:t>, </a:t>
            </a:r>
            <a:r>
              <a:rPr lang="en-US" sz="1700" dirty="0" err="1">
                <a:solidFill>
                  <a:schemeClr val="bg1"/>
                </a:solidFill>
              </a:rPr>
              <a:t>sehingga</a:t>
            </a:r>
            <a:r>
              <a:rPr lang="en-US" sz="1700" dirty="0">
                <a:solidFill>
                  <a:schemeClr val="bg1"/>
                </a:solidFill>
              </a:rPr>
              <a:t> total </a:t>
            </a:r>
            <a:r>
              <a:rPr lang="en-US" sz="1700" dirty="0" err="1">
                <a:solidFill>
                  <a:schemeClr val="bg1"/>
                </a:solidFill>
              </a:rPr>
              <a:t>jumlah</a:t>
            </a:r>
            <a:r>
              <a:rPr lang="en-US" sz="1700" dirty="0">
                <a:solidFill>
                  <a:schemeClr val="bg1"/>
                </a:solidFill>
              </a:rPr>
              <a:t> yang </a:t>
            </a:r>
            <a:r>
              <a:rPr lang="en-US" sz="1700" dirty="0" err="1">
                <a:solidFill>
                  <a:schemeClr val="bg1"/>
                </a:solidFill>
              </a:rPr>
              <a:t>saya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terima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adalah</a:t>
            </a:r>
            <a:r>
              <a:rPr lang="en-US" sz="1700" dirty="0">
                <a:solidFill>
                  <a:schemeClr val="bg1"/>
                </a:solidFill>
              </a:rPr>
              <a:t> RM30000. </a:t>
            </a:r>
            <a:r>
              <a:rPr lang="en-US" sz="1700" dirty="0" err="1">
                <a:solidFill>
                  <a:schemeClr val="bg1"/>
                </a:solidFill>
              </a:rPr>
              <a:t>Alhamdulillah</a:t>
            </a:r>
            <a:r>
              <a:rPr lang="en-US" sz="1700" dirty="0">
                <a:solidFill>
                  <a:schemeClr val="bg1"/>
                </a:solidFill>
              </a:rPr>
              <a:t>, </a:t>
            </a:r>
            <a:r>
              <a:rPr lang="en-US" sz="1700" dirty="0" err="1">
                <a:solidFill>
                  <a:schemeClr val="bg1"/>
                </a:solidFill>
              </a:rPr>
              <a:t>janji</a:t>
            </a:r>
            <a:r>
              <a:rPr lang="en-US" sz="1700" dirty="0">
                <a:solidFill>
                  <a:schemeClr val="bg1"/>
                </a:solidFill>
              </a:rPr>
              <a:t> Allah </a:t>
            </a:r>
            <a:r>
              <a:rPr lang="en-US" sz="1700" dirty="0" err="1">
                <a:solidFill>
                  <a:schemeClr val="bg1"/>
                </a:solidFill>
              </a:rPr>
              <a:t>itu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benar</a:t>
            </a:r>
            <a:r>
              <a:rPr lang="en-US" sz="1700" dirty="0">
                <a:solidFill>
                  <a:schemeClr val="bg1"/>
                </a:solidFill>
              </a:rPr>
              <a:t>, </a:t>
            </a:r>
            <a:r>
              <a:rPr lang="en-US" sz="1700" dirty="0" err="1">
                <a:solidFill>
                  <a:schemeClr val="bg1"/>
                </a:solidFill>
              </a:rPr>
              <a:t>karunia</a:t>
            </a:r>
            <a:r>
              <a:rPr lang="en-US" sz="1700" dirty="0">
                <a:solidFill>
                  <a:schemeClr val="bg1"/>
                </a:solidFill>
              </a:rPr>
              <a:t> Allah </a:t>
            </a:r>
            <a:r>
              <a:rPr lang="en-US" sz="1700" dirty="0" err="1">
                <a:solidFill>
                  <a:schemeClr val="bg1"/>
                </a:solidFill>
              </a:rPr>
              <a:t>berlipat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ganda</a:t>
            </a:r>
            <a:r>
              <a:rPr lang="en-US" sz="1700" dirty="0">
                <a:solidFill>
                  <a:schemeClr val="bg1"/>
                </a:solidFill>
              </a:rPr>
              <a:t>, </a:t>
            </a:r>
            <a:r>
              <a:rPr lang="en-US" sz="1700" dirty="0" err="1">
                <a:solidFill>
                  <a:schemeClr val="bg1"/>
                </a:solidFill>
              </a:rPr>
              <a:t>tanpa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perlu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mengambil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wang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dari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simpanan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saya</a:t>
            </a:r>
            <a:r>
              <a:rPr lang="en-US" sz="1700" dirty="0">
                <a:solidFill>
                  <a:schemeClr val="bg1"/>
                </a:solidFill>
              </a:rPr>
              <a:t>, </a:t>
            </a:r>
            <a:r>
              <a:rPr lang="en-US" sz="1700" dirty="0" err="1">
                <a:solidFill>
                  <a:schemeClr val="bg1"/>
                </a:solidFill>
              </a:rPr>
              <a:t>saya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dapat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melunaskan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perjanjian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Tahrikul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Jadid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sebanyak</a:t>
            </a:r>
            <a:r>
              <a:rPr lang="en-US" sz="1700" dirty="0">
                <a:solidFill>
                  <a:schemeClr val="bg1"/>
                </a:solidFill>
              </a:rPr>
              <a:t> RM2000 </a:t>
            </a:r>
            <a:r>
              <a:rPr lang="en-US" sz="1700" dirty="0" err="1">
                <a:solidFill>
                  <a:schemeClr val="bg1"/>
                </a:solidFill>
              </a:rPr>
              <a:t>sebelum</a:t>
            </a:r>
            <a:r>
              <a:rPr lang="en-US" sz="1700" dirty="0">
                <a:solidFill>
                  <a:schemeClr val="bg1"/>
                </a:solidFill>
              </a:rPr>
              <a:t> 27 Ramadan </a:t>
            </a:r>
            <a:r>
              <a:rPr lang="en-US" sz="1700" dirty="0" err="1">
                <a:solidFill>
                  <a:schemeClr val="bg1"/>
                </a:solidFill>
              </a:rPr>
              <a:t>tahun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itu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dari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pendapatan</a:t>
            </a:r>
            <a:r>
              <a:rPr lang="en-US" sz="1700" dirty="0">
                <a:solidFill>
                  <a:schemeClr val="bg1"/>
                </a:solidFill>
              </a:rPr>
              <a:t> yang </a:t>
            </a:r>
            <a:r>
              <a:rPr lang="en-US" sz="1700" dirty="0" err="1">
                <a:solidFill>
                  <a:schemeClr val="bg1"/>
                </a:solidFill>
              </a:rPr>
              <a:t>baru</a:t>
            </a:r>
            <a:r>
              <a:rPr lang="en-US" sz="1700" dirty="0">
                <a:solidFill>
                  <a:schemeClr val="bg1"/>
                </a:solidFill>
              </a:rPr>
              <a:t>.</a:t>
            </a:r>
          </a:p>
          <a:p>
            <a:pPr marL="0" algn="just">
              <a:spcBef>
                <a:spcPts val="0"/>
              </a:spcBef>
              <a:buNone/>
            </a:pPr>
            <a:r>
              <a:rPr lang="en-US" sz="1700" dirty="0" err="1">
                <a:solidFill>
                  <a:schemeClr val="bg1"/>
                </a:solidFill>
              </a:rPr>
              <a:t>Cerita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Huzoor</a:t>
            </a:r>
            <a:r>
              <a:rPr lang="en-US" sz="1700" dirty="0">
                <a:solidFill>
                  <a:schemeClr val="bg1"/>
                </a:solidFill>
              </a:rPr>
              <a:t> yang </a:t>
            </a:r>
            <a:r>
              <a:rPr lang="en-US" sz="1700" dirty="0" err="1">
                <a:solidFill>
                  <a:schemeClr val="bg1"/>
                </a:solidFill>
              </a:rPr>
              <a:t>menginspirasi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saya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adalah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tentang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seorang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wanita</a:t>
            </a:r>
            <a:r>
              <a:rPr lang="en-US" sz="1700" dirty="0">
                <a:solidFill>
                  <a:schemeClr val="bg1"/>
                </a:solidFill>
              </a:rPr>
              <a:t> Ahmadi </a:t>
            </a:r>
            <a:r>
              <a:rPr lang="en-US" sz="1700" dirty="0" err="1">
                <a:solidFill>
                  <a:schemeClr val="bg1"/>
                </a:solidFill>
              </a:rPr>
              <a:t>buta</a:t>
            </a:r>
            <a:r>
              <a:rPr lang="en-US" sz="1700" dirty="0">
                <a:solidFill>
                  <a:schemeClr val="bg1"/>
                </a:solidFill>
              </a:rPr>
              <a:t> di Sierra Leone, </a:t>
            </a:r>
            <a:r>
              <a:rPr lang="en-US" sz="1700" dirty="0" err="1">
                <a:solidFill>
                  <a:schemeClr val="bg1"/>
                </a:solidFill>
              </a:rPr>
              <a:t>dengan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keterbatasannya</a:t>
            </a:r>
            <a:r>
              <a:rPr lang="en-US" sz="1700" dirty="0">
                <a:solidFill>
                  <a:schemeClr val="bg1"/>
                </a:solidFill>
              </a:rPr>
              <a:t>, </a:t>
            </a:r>
            <a:r>
              <a:rPr lang="en-US" sz="1700" dirty="0" err="1">
                <a:solidFill>
                  <a:schemeClr val="bg1"/>
                </a:solidFill>
              </a:rPr>
              <a:t>sukar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baginya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menjana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wang</a:t>
            </a:r>
            <a:r>
              <a:rPr lang="en-US" sz="1700" dirty="0">
                <a:solidFill>
                  <a:schemeClr val="bg1"/>
                </a:solidFill>
              </a:rPr>
              <a:t>, </a:t>
            </a:r>
            <a:r>
              <a:rPr lang="en-US" sz="1700" dirty="0" err="1">
                <a:solidFill>
                  <a:schemeClr val="bg1"/>
                </a:solidFill>
              </a:rPr>
              <a:t>tetapi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dia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telah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membuat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perjanjian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Tahrikul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Jadid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sebanyak</a:t>
            </a:r>
            <a:r>
              <a:rPr lang="en-US" sz="1700" dirty="0">
                <a:solidFill>
                  <a:schemeClr val="bg1"/>
                </a:solidFill>
              </a:rPr>
              <a:t> 2000 Leone. </a:t>
            </a:r>
            <a:r>
              <a:rPr lang="en-US" sz="1700" dirty="0" err="1">
                <a:solidFill>
                  <a:schemeClr val="bg1"/>
                </a:solidFill>
              </a:rPr>
              <a:t>Pada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mulanya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ia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ingin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meminjam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wang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dengan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saudara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perempuannya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yg</a:t>
            </a:r>
            <a:r>
              <a:rPr lang="en-US" sz="1700" dirty="0">
                <a:solidFill>
                  <a:schemeClr val="bg1"/>
                </a:solidFill>
              </a:rPr>
              <a:t> non-</a:t>
            </a:r>
            <a:r>
              <a:rPr lang="en-US" sz="1700" dirty="0" err="1">
                <a:solidFill>
                  <a:schemeClr val="bg1"/>
                </a:solidFill>
              </a:rPr>
              <a:t>ahmadi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akan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tetapi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ditolak</a:t>
            </a:r>
            <a:r>
              <a:rPr lang="en-US" sz="1700" dirty="0">
                <a:solidFill>
                  <a:schemeClr val="bg1"/>
                </a:solidFill>
              </a:rPr>
              <a:t>. </a:t>
            </a:r>
            <a:r>
              <a:rPr lang="en-US" sz="1700" dirty="0" err="1">
                <a:solidFill>
                  <a:schemeClr val="bg1"/>
                </a:solidFill>
              </a:rPr>
              <a:t>Wanita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itu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sibuk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berdoa</a:t>
            </a:r>
            <a:r>
              <a:rPr lang="en-US" sz="1700" dirty="0">
                <a:solidFill>
                  <a:schemeClr val="bg1"/>
                </a:solidFill>
              </a:rPr>
              <a:t>, </a:t>
            </a:r>
            <a:r>
              <a:rPr lang="en-US" sz="1700" dirty="0" err="1">
                <a:solidFill>
                  <a:schemeClr val="bg1"/>
                </a:solidFill>
              </a:rPr>
              <a:t>dan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akhirnya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ia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berhasrat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menjual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tudungnya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kepada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lelaki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tidak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dikenali</a:t>
            </a:r>
            <a:r>
              <a:rPr lang="en-US" sz="1700" dirty="0">
                <a:solidFill>
                  <a:schemeClr val="bg1"/>
                </a:solidFill>
              </a:rPr>
              <a:t> yang </a:t>
            </a:r>
            <a:r>
              <a:rPr lang="en-US" sz="1700" dirty="0" err="1">
                <a:solidFill>
                  <a:schemeClr val="bg1"/>
                </a:solidFill>
              </a:rPr>
              <a:t>lewat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di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depan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rumahnya</a:t>
            </a:r>
            <a:r>
              <a:rPr lang="en-US" sz="1700" dirty="0">
                <a:solidFill>
                  <a:schemeClr val="bg1"/>
                </a:solidFill>
              </a:rPr>
              <a:t>. </a:t>
            </a:r>
            <a:r>
              <a:rPr lang="en-US" sz="1700" dirty="0" err="1">
                <a:solidFill>
                  <a:schemeClr val="bg1"/>
                </a:solidFill>
              </a:rPr>
              <a:t>Alhasil</a:t>
            </a:r>
            <a:r>
              <a:rPr lang="en-US" sz="1700" dirty="0">
                <a:solidFill>
                  <a:schemeClr val="bg1"/>
                </a:solidFill>
              </a:rPr>
              <a:t>, </a:t>
            </a:r>
            <a:r>
              <a:rPr lang="en-US" sz="1700" dirty="0" err="1">
                <a:solidFill>
                  <a:schemeClr val="bg1"/>
                </a:solidFill>
              </a:rPr>
              <a:t>lelaki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itu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membeli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tudung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tetapi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kemudian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dia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memberikan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kembali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tudung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itu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kepada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wanita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itu</a:t>
            </a:r>
            <a:r>
              <a:rPr lang="en-US" sz="1700" dirty="0">
                <a:solidFill>
                  <a:schemeClr val="bg1"/>
                </a:solidFill>
              </a:rPr>
              <a:t>. Dan </a:t>
            </a:r>
            <a:r>
              <a:rPr lang="en-US" sz="1700" dirty="0" err="1">
                <a:solidFill>
                  <a:schemeClr val="bg1"/>
                </a:solidFill>
              </a:rPr>
              <a:t>kemudian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wanita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itu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dapat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menyelesaikan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janji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Tahrikul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Jadid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tanpa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kehilangan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tudungnya</a:t>
            </a:r>
            <a:r>
              <a:rPr lang="en-US" sz="1700" dirty="0">
                <a:solidFill>
                  <a:schemeClr val="bg1"/>
                </a:solidFill>
              </a:rPr>
              <a:t>.  (</a:t>
            </a:r>
            <a:r>
              <a:rPr lang="en-US" sz="1700" dirty="0" err="1">
                <a:solidFill>
                  <a:schemeClr val="bg1"/>
                </a:solidFill>
              </a:rPr>
              <a:t>Khutbah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Jumaat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Hazrat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Khalifatul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Masih</a:t>
            </a:r>
            <a:r>
              <a:rPr lang="en-US" sz="1700" dirty="0">
                <a:solidFill>
                  <a:schemeClr val="bg1"/>
                </a:solidFill>
              </a:rPr>
              <a:t> V, 6 Nov 2015).</a:t>
            </a:r>
          </a:p>
          <a:p>
            <a:pPr marL="0" algn="just">
              <a:spcBef>
                <a:spcPts val="0"/>
              </a:spcBef>
              <a:buNone/>
            </a:pPr>
            <a:r>
              <a:rPr lang="en-US" sz="1700" dirty="0" err="1">
                <a:solidFill>
                  <a:schemeClr val="bg1"/>
                </a:solidFill>
              </a:rPr>
              <a:t>Setelah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menulis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cerita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ini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saya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baru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sedar</a:t>
            </a:r>
            <a:r>
              <a:rPr lang="en-US" sz="1700" dirty="0">
                <a:solidFill>
                  <a:schemeClr val="bg1"/>
                </a:solidFill>
              </a:rPr>
              <a:t>, </a:t>
            </a:r>
            <a:r>
              <a:rPr lang="en-US" sz="1700" dirty="0" err="1">
                <a:solidFill>
                  <a:schemeClr val="bg1"/>
                </a:solidFill>
              </a:rPr>
              <a:t>bahawa</a:t>
            </a:r>
            <a:r>
              <a:rPr lang="en-US" sz="1700" dirty="0">
                <a:solidFill>
                  <a:schemeClr val="bg1"/>
                </a:solidFill>
              </a:rPr>
              <a:t> Allah </a:t>
            </a:r>
            <a:r>
              <a:rPr lang="en-US" sz="1700" dirty="0" err="1">
                <a:solidFill>
                  <a:schemeClr val="bg1"/>
                </a:solidFill>
              </a:rPr>
              <a:t>Ta'ala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menganugerahkan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saya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keadaan</a:t>
            </a:r>
            <a:r>
              <a:rPr lang="en-US" sz="1700" dirty="0">
                <a:solidFill>
                  <a:schemeClr val="bg1"/>
                </a:solidFill>
              </a:rPr>
              <a:t> yang </a:t>
            </a:r>
            <a:r>
              <a:rPr lang="en-US" sz="1700" dirty="0" err="1">
                <a:solidFill>
                  <a:schemeClr val="bg1"/>
                </a:solidFill>
              </a:rPr>
              <a:t>sama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seperti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wanita</a:t>
            </a:r>
            <a:r>
              <a:rPr lang="en-US" sz="1700" dirty="0">
                <a:solidFill>
                  <a:schemeClr val="bg1"/>
                </a:solidFill>
              </a:rPr>
              <a:t> Ahmadi </a:t>
            </a:r>
            <a:r>
              <a:rPr lang="en-US" sz="1700" dirty="0" err="1">
                <a:solidFill>
                  <a:schemeClr val="bg1"/>
                </a:solidFill>
              </a:rPr>
              <a:t>tersebut</a:t>
            </a:r>
            <a:r>
              <a:rPr lang="en-US" sz="1700" dirty="0">
                <a:solidFill>
                  <a:schemeClr val="bg1"/>
                </a:solidFill>
              </a:rPr>
              <a:t>, </a:t>
            </a:r>
            <a:r>
              <a:rPr lang="en-US" sz="1700" dirty="0" err="1">
                <a:solidFill>
                  <a:schemeClr val="bg1"/>
                </a:solidFill>
              </a:rPr>
              <a:t>iaitu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boleh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melunaskan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perjanjian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Tahrikul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Jadid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tanpa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kehilangan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harta</a:t>
            </a:r>
            <a:r>
              <a:rPr lang="en-US" sz="1700" dirty="0">
                <a:solidFill>
                  <a:schemeClr val="bg1"/>
                </a:solidFill>
              </a:rPr>
              <a:t>/</a:t>
            </a:r>
            <a:r>
              <a:rPr lang="en-US" sz="1700" dirty="0" err="1">
                <a:solidFill>
                  <a:schemeClr val="bg1"/>
                </a:solidFill>
              </a:rPr>
              <a:t>tudung</a:t>
            </a:r>
            <a:r>
              <a:rPr lang="en-US" sz="1700" dirty="0">
                <a:solidFill>
                  <a:schemeClr val="bg1"/>
                </a:solidFill>
              </a:rPr>
              <a:t> yang </a:t>
            </a:r>
            <a:r>
              <a:rPr lang="en-US" sz="1700" dirty="0" err="1">
                <a:solidFill>
                  <a:schemeClr val="bg1"/>
                </a:solidFill>
              </a:rPr>
              <a:t>kita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ada</a:t>
            </a:r>
            <a:r>
              <a:rPr lang="en-US" sz="1700" dirty="0">
                <a:solidFill>
                  <a:schemeClr val="bg1"/>
                </a:solidFill>
              </a:rPr>
              <a:t>. </a:t>
            </a:r>
            <a:r>
              <a:rPr lang="en-US" sz="1700" dirty="0" err="1">
                <a:solidFill>
                  <a:schemeClr val="bg1"/>
                </a:solidFill>
              </a:rPr>
              <a:t>Alhamdulillah</a:t>
            </a:r>
            <a:r>
              <a:rPr lang="en-US" sz="1700" dirty="0">
                <a:solidFill>
                  <a:schemeClr val="bg1"/>
                </a:solidFill>
              </a:rPr>
              <a:t>.</a:t>
            </a:r>
          </a:p>
          <a:p>
            <a:pPr marL="0" algn="just">
              <a:spcBef>
                <a:spcPts val="0"/>
              </a:spcBef>
              <a:buNone/>
            </a:pPr>
            <a:r>
              <a:rPr lang="en-US" sz="1700" dirty="0">
                <a:solidFill>
                  <a:schemeClr val="bg1"/>
                </a:solidFill>
              </a:rPr>
              <a:t>-</a:t>
            </a:r>
          </a:p>
          <a:p>
            <a:pPr marL="0" algn="just">
              <a:spcBef>
                <a:spcPts val="0"/>
              </a:spcBef>
              <a:buNone/>
            </a:pPr>
            <a:endParaRPr lang="en-US" sz="17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48279F-02D6-68BE-CB06-F4D2989D0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239981"/>
            <a:ext cx="8903854" cy="6056745"/>
          </a:xfrm>
        </p:spPr>
        <p:txBody>
          <a:bodyPr>
            <a:normAutofit fontScale="77500" lnSpcReduction="20000"/>
          </a:bodyPr>
          <a:lstStyle/>
          <a:p>
            <a:pPr rtl="0"/>
            <a:r>
              <a:rPr lang="en-GB" b="0" i="0" dirty="0" err="1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Seperti</a:t>
            </a:r>
            <a:r>
              <a:rPr lang="en-GB" b="0" i="0" dirty="0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 yang </a:t>
            </a:r>
            <a:r>
              <a:rPr lang="en-GB" b="0" i="0" dirty="0" err="1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kita</a:t>
            </a:r>
            <a:r>
              <a:rPr lang="en-GB" b="0" i="0" dirty="0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sedia</a:t>
            </a:r>
            <a:r>
              <a:rPr lang="en-GB" b="0" i="0" dirty="0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maklum</a:t>
            </a:r>
            <a:r>
              <a:rPr lang="en-GB" b="0" i="0" dirty="0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GB" b="0" i="0" dirty="0" err="1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Lajna</a:t>
            </a:r>
            <a:r>
              <a:rPr lang="en-GB" b="0" i="0" dirty="0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 Pakistan yang </a:t>
            </a:r>
            <a:r>
              <a:rPr lang="en-GB" b="0" i="0" dirty="0" err="1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berada</a:t>
            </a:r>
            <a:r>
              <a:rPr lang="en-GB" b="0" i="0" dirty="0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 di Malaysia </a:t>
            </a:r>
            <a:r>
              <a:rPr lang="en-GB" b="0" i="0" dirty="0" err="1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merupakan</a:t>
            </a:r>
            <a:r>
              <a:rPr lang="en-GB" b="0" i="0" dirty="0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 refugee yang </a:t>
            </a:r>
            <a:r>
              <a:rPr lang="en-GB" b="0" i="0" dirty="0" err="1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serba</a:t>
            </a:r>
            <a:r>
              <a:rPr lang="en-GB" b="0" i="0" dirty="0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kekurangan</a:t>
            </a:r>
            <a:r>
              <a:rPr lang="en-GB" b="0" i="0" dirty="0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untuk</a:t>
            </a:r>
            <a:r>
              <a:rPr lang="en-GB" b="0" i="0" dirty="0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meneruskan</a:t>
            </a:r>
            <a:r>
              <a:rPr lang="en-GB" b="0" i="0" dirty="0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kehidupan</a:t>
            </a:r>
            <a:r>
              <a:rPr lang="en-GB" b="0" i="0" dirty="0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 di </a:t>
            </a:r>
            <a:r>
              <a:rPr lang="en-GB" b="0" i="0" dirty="0" err="1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sini</a:t>
            </a:r>
            <a:r>
              <a:rPr lang="en-GB" b="0" i="0" dirty="0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dengan</a:t>
            </a:r>
            <a:r>
              <a:rPr lang="en-GB" b="0" i="0" dirty="0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meninggalkan</a:t>
            </a:r>
            <a:r>
              <a:rPr lang="en-GB" b="0" i="0" dirty="0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segala</a:t>
            </a:r>
            <a:r>
              <a:rPr lang="en-GB" b="0" i="0" dirty="0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harta</a:t>
            </a:r>
            <a:r>
              <a:rPr lang="en-GB" b="0" i="0" dirty="0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dan</a:t>
            </a:r>
            <a:r>
              <a:rPr lang="en-GB" b="0" i="0" dirty="0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keluarga</a:t>
            </a:r>
            <a:r>
              <a:rPr lang="en-GB" b="0" i="0" dirty="0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 di Pakistan. </a:t>
            </a:r>
            <a:r>
              <a:rPr lang="en-GB" b="0" i="0" dirty="0" err="1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Pada</a:t>
            </a:r>
            <a:r>
              <a:rPr lang="en-GB" b="0" i="0" dirty="0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tahun</a:t>
            </a:r>
            <a:r>
              <a:rPr lang="en-GB" b="0" i="0" dirty="0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 2019, 2 orang </a:t>
            </a:r>
            <a:r>
              <a:rPr lang="en-GB" b="0" i="0" dirty="0" err="1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Lajna</a:t>
            </a:r>
            <a:r>
              <a:rPr lang="en-GB" b="0" i="0" dirty="0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 Pakistan </a:t>
            </a:r>
            <a:r>
              <a:rPr lang="en-GB" b="0" i="0" dirty="0" err="1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telah</a:t>
            </a:r>
            <a:r>
              <a:rPr lang="en-GB" b="0" i="0" dirty="0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menggadaikan</a:t>
            </a:r>
            <a:r>
              <a:rPr lang="en-GB" b="0" i="0" dirty="0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harta</a:t>
            </a:r>
            <a:r>
              <a:rPr lang="en-GB" b="0" i="0" dirty="0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pusaka</a:t>
            </a:r>
            <a:r>
              <a:rPr lang="en-GB" b="0" i="0" dirty="0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mereka</a:t>
            </a:r>
            <a:r>
              <a:rPr lang="en-GB" b="0" i="0" dirty="0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iaitu</a:t>
            </a:r>
            <a:r>
              <a:rPr lang="en-GB" b="0" i="0" dirty="0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sebentuk</a:t>
            </a:r>
            <a:r>
              <a:rPr lang="en-GB" b="0" i="0" dirty="0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cincin</a:t>
            </a:r>
            <a:r>
              <a:rPr lang="en-GB" b="0" i="0" dirty="0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dan</a:t>
            </a:r>
            <a:r>
              <a:rPr lang="en-GB" b="0" i="0" dirty="0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seutas</a:t>
            </a:r>
            <a:r>
              <a:rPr lang="en-GB" b="0" i="0" dirty="0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gelang</a:t>
            </a:r>
            <a:r>
              <a:rPr lang="en-GB" b="0" i="0" dirty="0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emas</a:t>
            </a:r>
            <a:r>
              <a:rPr lang="en-GB" b="0" i="0" dirty="0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untuk</a:t>
            </a:r>
            <a:r>
              <a:rPr lang="en-GB" b="0" i="0" dirty="0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tujuan</a:t>
            </a:r>
            <a:r>
              <a:rPr lang="en-GB" b="0" i="0" dirty="0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GB" b="0" i="0" dirty="0" err="1">
                <a:solidFill>
                  <a:srgbClr val="3C4043"/>
                </a:solidFill>
                <a:effectLst/>
                <a:latin typeface="Arial" panose="020B0604020202020204" pitchFamily="34" charset="0"/>
              </a:rPr>
              <a:t>Tahrik</a:t>
            </a:r>
            <a:r>
              <a:rPr lang="en-GB" b="0" i="0" dirty="0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GB" b="0" i="0" dirty="0" err="1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Jadid</a:t>
            </a:r>
            <a:r>
              <a:rPr lang="en-GB" b="0" i="0" dirty="0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GB" b="0" i="0" dirty="0" err="1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Tanpa</a:t>
            </a:r>
            <a:r>
              <a:rPr lang="en-GB" b="0" i="0" dirty="0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memikirkan</a:t>
            </a:r>
            <a:r>
              <a:rPr lang="en-GB" b="0" i="0" dirty="0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keperluan</a:t>
            </a:r>
            <a:r>
              <a:rPr lang="en-GB" b="0" i="0" dirty="0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hidup</a:t>
            </a:r>
            <a:r>
              <a:rPr lang="en-GB" b="0" i="0" dirty="0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mereka</a:t>
            </a:r>
            <a:r>
              <a:rPr lang="en-GB" b="0" i="0" dirty="0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 di </a:t>
            </a:r>
            <a:r>
              <a:rPr lang="en-GB" b="0" i="0" dirty="0" err="1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sini</a:t>
            </a:r>
            <a:r>
              <a:rPr lang="en-GB" b="0" i="0" dirty="0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GB" b="0" i="0" dirty="0" err="1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duit</a:t>
            </a:r>
            <a:r>
              <a:rPr lang="en-GB" b="0" i="0" dirty="0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tersebut</a:t>
            </a:r>
            <a:r>
              <a:rPr lang="en-GB" b="0" i="0" dirty="0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 100% </a:t>
            </a:r>
            <a:r>
              <a:rPr lang="en-GB" b="0" i="0" dirty="0" err="1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diserahkan</a:t>
            </a:r>
            <a:r>
              <a:rPr lang="en-GB" b="0" i="0" dirty="0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pada</a:t>
            </a:r>
            <a:r>
              <a:rPr lang="en-GB" b="0" i="0" dirty="0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 Jemaat. </a:t>
            </a:r>
            <a:r>
              <a:rPr lang="en-GB" b="0" i="0" dirty="0" err="1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Gelang</a:t>
            </a:r>
            <a:r>
              <a:rPr lang="en-GB" b="0" i="0" dirty="0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bernilai</a:t>
            </a:r>
            <a:r>
              <a:rPr lang="en-GB" b="0" i="0" dirty="0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 RM7800+++ </a:t>
            </a:r>
            <a:r>
              <a:rPr lang="en-GB" b="0" i="0" dirty="0" err="1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dan</a:t>
            </a:r>
            <a:r>
              <a:rPr lang="en-GB" b="0" i="0" dirty="0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cincin</a:t>
            </a:r>
            <a:r>
              <a:rPr lang="en-GB" b="0" i="0" dirty="0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 RM750+++. </a:t>
            </a:r>
            <a:r>
              <a:rPr lang="en-GB" b="0" i="0" dirty="0" err="1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Dengan</a:t>
            </a:r>
            <a:r>
              <a:rPr lang="en-GB" b="0" i="0" dirty="0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penuh</a:t>
            </a:r>
            <a:r>
              <a:rPr lang="en-GB" b="0" i="0" dirty="0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yakin</a:t>
            </a:r>
            <a:r>
              <a:rPr lang="en-GB" b="0" i="0" dirty="0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dengan</a:t>
            </a:r>
            <a:r>
              <a:rPr lang="en-GB" b="0" i="0" dirty="0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rezeki</a:t>
            </a:r>
            <a:r>
              <a:rPr lang="en-GB" b="0" i="0" dirty="0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 Allah </a:t>
            </a:r>
            <a:r>
              <a:rPr lang="en-GB" b="0" i="0" dirty="0" err="1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Taala</a:t>
            </a:r>
            <a:r>
              <a:rPr lang="en-GB" b="0" i="0" dirty="0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GB" b="0" i="0" dirty="0" err="1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mereka</a:t>
            </a:r>
            <a:r>
              <a:rPr lang="en-GB" b="0" i="0" dirty="0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tidak</a:t>
            </a:r>
            <a:r>
              <a:rPr lang="en-GB" b="0" i="0" dirty="0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perlu</a:t>
            </a:r>
            <a:r>
              <a:rPr lang="en-GB" b="0" i="0" dirty="0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risau</a:t>
            </a:r>
            <a:r>
              <a:rPr lang="en-GB" b="0" i="0" dirty="0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tentang</a:t>
            </a:r>
            <a:r>
              <a:rPr lang="en-GB" b="0" i="0" dirty="0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perbelanjaan</a:t>
            </a:r>
            <a:r>
              <a:rPr lang="en-GB" b="0" i="0" dirty="0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mereka</a:t>
            </a:r>
            <a:r>
              <a:rPr lang="en-GB" b="0" i="0" dirty="0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 di </a:t>
            </a:r>
            <a:r>
              <a:rPr lang="en-GB" b="0" i="0" dirty="0" err="1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sini</a:t>
            </a:r>
            <a:r>
              <a:rPr lang="en-GB" b="0" i="0" dirty="0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.</a:t>
            </a:r>
            <a:br>
              <a:rPr lang="en-GB" b="0" i="0" dirty="0">
                <a:solidFill>
                  <a:srgbClr val="500050"/>
                </a:solidFill>
                <a:effectLst/>
                <a:latin typeface="Arial" panose="020B0604020202020204" pitchFamily="34" charset="0"/>
              </a:rPr>
            </a:br>
            <a:endParaRPr lang="en-GB" b="0" i="0" dirty="0">
              <a:solidFill>
                <a:srgbClr val="500050"/>
              </a:solidFill>
              <a:effectLst/>
              <a:latin typeface="Arial" panose="020B0604020202020204" pitchFamily="34" charset="0"/>
            </a:endParaRPr>
          </a:p>
          <a:p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Apabila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ditanya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apakah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kesan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yang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dialami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dari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pengorbanan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tersebut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beliau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memberitahu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membayar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GB" b="0" i="0" dirty="0" err="1">
                <a:solidFill>
                  <a:srgbClr val="3C4043"/>
                </a:solidFill>
                <a:effectLst/>
                <a:latin typeface="Arial" panose="020B0604020202020204" pitchFamily="34" charset="0"/>
              </a:rPr>
              <a:t>Tahrik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Jadid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dengan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menggunakan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barang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kemas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dengan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izin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Allah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Taala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dapat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membantunya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yang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mengalami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kecederaan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di kaki 10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tahun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yang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lalu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Dia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mengatakan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setelah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membayarnya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kesakitan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di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kakinya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semakin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baik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Walaupun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dengan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ubat-ubatan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tidak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banyak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membantunya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tetapi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kecederaan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dikakinya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semakin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pulih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dan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lebih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baik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daripada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sebelum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dia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membayar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chanda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tersebut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E1CFDDE-50C2-8992-B11F-A164D3BC0D7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sz="2500" dirty="0">
                <a:solidFill>
                  <a:srgbClr val="FF0000"/>
                </a:solidFill>
              </a:rPr>
              <a:t>KISAH PENGORBANAN LAJNA </a:t>
            </a:r>
            <a:r>
              <a:rPr lang="en-GB" sz="2500" dirty="0">
                <a:solidFill>
                  <a:srgbClr val="FF0000"/>
                </a:solidFill>
              </a:rPr>
              <a:t>PAKISTAN DI </a:t>
            </a:r>
            <a:r>
              <a:rPr lang="en-US" sz="2500" dirty="0">
                <a:solidFill>
                  <a:srgbClr val="FF0000"/>
                </a:solidFill>
              </a:rPr>
              <a:t>MALAYSIA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2529840"/>
            <a:ext cx="8183880" cy="105156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dirty="0"/>
              <a:t>JAZAKUMULLAH AHSANAL JAZAA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167640"/>
            <a:ext cx="8183880" cy="105156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APA ITU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TAHRIK JADID?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915400" cy="5211761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en-US" dirty="0"/>
              <a:t>	</a:t>
            </a:r>
            <a:r>
              <a:rPr lang="en-US" sz="2811" dirty="0" err="1">
                <a:solidFill>
                  <a:srgbClr val="000000"/>
                </a:solidFill>
                <a:latin typeface="Calisto MT"/>
                <a:cs typeface="Calisto MT"/>
              </a:rPr>
              <a:t>Bulan</a:t>
            </a:r>
            <a:r>
              <a:rPr lang="en-US" sz="2811" dirty="0">
                <a:solidFill>
                  <a:srgbClr val="000000"/>
                </a:solidFill>
                <a:latin typeface="Calisto MT"/>
                <a:cs typeface="Calisto MT"/>
              </a:rPr>
              <a:t> November </a:t>
            </a:r>
            <a:r>
              <a:rPr lang="en-US" sz="2811" dirty="0" err="1">
                <a:solidFill>
                  <a:srgbClr val="000000"/>
                </a:solidFill>
                <a:latin typeface="Calisto MT"/>
                <a:cs typeface="Calisto MT"/>
              </a:rPr>
              <a:t>merupakan</a:t>
            </a:r>
            <a:r>
              <a:rPr lang="en-US" sz="2811" dirty="0">
                <a:solidFill>
                  <a:srgbClr val="000000"/>
                </a:solidFill>
                <a:latin typeface="Calisto MT"/>
                <a:cs typeface="Calisto MT"/>
              </a:rPr>
              <a:t> </a:t>
            </a:r>
            <a:r>
              <a:rPr lang="en-US" sz="2811" dirty="0" err="1">
                <a:solidFill>
                  <a:srgbClr val="000000"/>
                </a:solidFill>
                <a:latin typeface="Calisto MT"/>
                <a:cs typeface="Calisto MT"/>
              </a:rPr>
              <a:t>bulan</a:t>
            </a:r>
            <a:r>
              <a:rPr lang="en-US" sz="2811" dirty="0">
                <a:solidFill>
                  <a:srgbClr val="000000"/>
                </a:solidFill>
                <a:latin typeface="Calisto MT"/>
                <a:cs typeface="Calisto MT"/>
              </a:rPr>
              <a:t> yang </a:t>
            </a:r>
            <a:r>
              <a:rPr lang="en-US" sz="2811" dirty="0" err="1">
                <a:solidFill>
                  <a:srgbClr val="000000"/>
                </a:solidFill>
                <a:latin typeface="Calisto MT"/>
                <a:cs typeface="Calisto MT"/>
              </a:rPr>
              <a:t>bersejarah</a:t>
            </a:r>
            <a:r>
              <a:rPr lang="en-US" sz="2811" dirty="0">
                <a:solidFill>
                  <a:srgbClr val="000000"/>
                </a:solidFill>
                <a:latin typeface="Calisto MT"/>
                <a:cs typeface="Calisto MT"/>
              </a:rPr>
              <a:t> </a:t>
            </a:r>
            <a:r>
              <a:rPr lang="en-US" sz="2811" dirty="0" err="1">
                <a:solidFill>
                  <a:srgbClr val="000000"/>
                </a:solidFill>
                <a:latin typeface="Calisto MT"/>
                <a:cs typeface="Calisto MT"/>
              </a:rPr>
              <a:t>dalam</a:t>
            </a:r>
            <a:r>
              <a:rPr lang="en-US" sz="2811" dirty="0">
                <a:solidFill>
                  <a:srgbClr val="000000"/>
                </a:solidFill>
                <a:latin typeface="Calisto MT"/>
                <a:cs typeface="Calisto MT"/>
              </a:rPr>
              <a:t> </a:t>
            </a:r>
            <a:r>
              <a:rPr lang="en-US" sz="2811" dirty="0" err="1">
                <a:solidFill>
                  <a:srgbClr val="000000"/>
                </a:solidFill>
                <a:latin typeface="Calisto MT"/>
                <a:cs typeface="Calisto MT"/>
              </a:rPr>
              <a:t>perkembangan</a:t>
            </a:r>
            <a:r>
              <a:rPr lang="en-US" sz="2811" dirty="0">
                <a:solidFill>
                  <a:srgbClr val="000000"/>
                </a:solidFill>
                <a:latin typeface="Calisto MT"/>
                <a:cs typeface="Calisto MT"/>
              </a:rPr>
              <a:t> </a:t>
            </a:r>
            <a:r>
              <a:rPr lang="en-US" sz="2811" dirty="0" err="1">
                <a:solidFill>
                  <a:srgbClr val="000000"/>
                </a:solidFill>
                <a:latin typeface="Calisto MT"/>
                <a:cs typeface="Calisto MT"/>
              </a:rPr>
              <a:t>Jemaat</a:t>
            </a:r>
            <a:r>
              <a:rPr lang="en-US" sz="2811" dirty="0">
                <a:solidFill>
                  <a:srgbClr val="000000"/>
                </a:solidFill>
                <a:latin typeface="Calisto MT"/>
                <a:cs typeface="Calisto MT"/>
              </a:rPr>
              <a:t> </a:t>
            </a:r>
            <a:r>
              <a:rPr lang="en-US" sz="2811" dirty="0" err="1">
                <a:solidFill>
                  <a:srgbClr val="000000"/>
                </a:solidFill>
                <a:latin typeface="Calisto MT"/>
                <a:cs typeface="Calisto MT"/>
              </a:rPr>
              <a:t>seluruh</a:t>
            </a:r>
            <a:r>
              <a:rPr lang="en-US" sz="2811" dirty="0">
                <a:solidFill>
                  <a:srgbClr val="000000"/>
                </a:solidFill>
                <a:latin typeface="Calisto MT"/>
                <a:cs typeface="Calisto MT"/>
              </a:rPr>
              <a:t> </a:t>
            </a:r>
            <a:r>
              <a:rPr lang="en-US" sz="2811" dirty="0" err="1">
                <a:solidFill>
                  <a:srgbClr val="000000"/>
                </a:solidFill>
                <a:latin typeface="Calisto MT"/>
                <a:cs typeface="Calisto MT"/>
              </a:rPr>
              <a:t>dunia</a:t>
            </a:r>
            <a:r>
              <a:rPr lang="en-US" sz="2811" dirty="0">
                <a:solidFill>
                  <a:srgbClr val="000000"/>
                </a:solidFill>
                <a:latin typeface="Calisto MT"/>
                <a:cs typeface="Calisto MT"/>
              </a:rPr>
              <a:t>. </a:t>
            </a:r>
            <a:r>
              <a:rPr lang="en-US" sz="2811" dirty="0" err="1">
                <a:solidFill>
                  <a:srgbClr val="000000"/>
                </a:solidFill>
                <a:latin typeface="Calisto MT"/>
                <a:cs typeface="Calisto MT"/>
              </a:rPr>
              <a:t>Pada</a:t>
            </a:r>
            <a:r>
              <a:rPr lang="en-US" sz="2811" dirty="0">
                <a:solidFill>
                  <a:srgbClr val="000000"/>
                </a:solidFill>
                <a:latin typeface="Calisto MT"/>
                <a:cs typeface="Calisto MT"/>
              </a:rPr>
              <a:t> </a:t>
            </a:r>
            <a:r>
              <a:rPr lang="en-US" sz="2811" dirty="0" err="1">
                <a:solidFill>
                  <a:srgbClr val="000000"/>
                </a:solidFill>
                <a:latin typeface="Calisto MT"/>
                <a:cs typeface="Calisto MT"/>
              </a:rPr>
              <a:t>tahun</a:t>
            </a:r>
            <a:r>
              <a:rPr lang="en-US" sz="2811" dirty="0">
                <a:solidFill>
                  <a:srgbClr val="000000"/>
                </a:solidFill>
                <a:latin typeface="Calisto MT"/>
                <a:cs typeface="Calisto MT"/>
              </a:rPr>
              <a:t> </a:t>
            </a:r>
            <a:r>
              <a:rPr lang="en-US" sz="2811" b="1" dirty="0">
                <a:solidFill>
                  <a:srgbClr val="000000"/>
                </a:solidFill>
                <a:latin typeface="Calisto MT"/>
                <a:cs typeface="Calisto MT"/>
              </a:rPr>
              <a:t>1934</a:t>
            </a:r>
            <a:r>
              <a:rPr lang="en-US" sz="2811" dirty="0">
                <a:solidFill>
                  <a:srgbClr val="000000"/>
                </a:solidFill>
                <a:latin typeface="Calisto MT"/>
                <a:cs typeface="Calisto MT"/>
              </a:rPr>
              <a:t>, </a:t>
            </a:r>
            <a:r>
              <a:rPr lang="en-US" sz="2811" dirty="0" err="1">
                <a:solidFill>
                  <a:srgbClr val="000000"/>
                </a:solidFill>
                <a:latin typeface="Calisto MT"/>
                <a:cs typeface="Calisto MT"/>
              </a:rPr>
              <a:t>sekitar</a:t>
            </a:r>
            <a:r>
              <a:rPr lang="en-US" sz="2811" dirty="0">
                <a:solidFill>
                  <a:srgbClr val="000000"/>
                </a:solidFill>
                <a:latin typeface="Calisto MT"/>
                <a:cs typeface="Calisto MT"/>
              </a:rPr>
              <a:t> 200 </a:t>
            </a:r>
            <a:r>
              <a:rPr lang="en-US" sz="2811" dirty="0" err="1">
                <a:solidFill>
                  <a:srgbClr val="000000"/>
                </a:solidFill>
                <a:latin typeface="Calisto MT"/>
                <a:cs typeface="Calisto MT"/>
              </a:rPr>
              <a:t>orang</a:t>
            </a:r>
            <a:r>
              <a:rPr lang="en-US" sz="2811" dirty="0">
                <a:solidFill>
                  <a:srgbClr val="000000"/>
                </a:solidFill>
                <a:latin typeface="Calisto MT"/>
                <a:cs typeface="Calisto MT"/>
              </a:rPr>
              <a:t> </a:t>
            </a:r>
            <a:r>
              <a:rPr lang="en-US" sz="2811" dirty="0" err="1">
                <a:solidFill>
                  <a:srgbClr val="000000"/>
                </a:solidFill>
                <a:latin typeface="Calisto MT"/>
                <a:cs typeface="Calisto MT"/>
              </a:rPr>
              <a:t>ulama</a:t>
            </a:r>
            <a:r>
              <a:rPr lang="en-US" sz="2811" dirty="0">
                <a:solidFill>
                  <a:srgbClr val="000000"/>
                </a:solidFill>
                <a:latin typeface="Calisto MT"/>
                <a:cs typeface="Calisto MT"/>
              </a:rPr>
              <a:t> Hindustan </a:t>
            </a:r>
            <a:r>
              <a:rPr lang="en-US" sz="2811" dirty="0" err="1">
                <a:solidFill>
                  <a:srgbClr val="000000"/>
                </a:solidFill>
                <a:latin typeface="Calisto MT"/>
                <a:cs typeface="Calisto MT"/>
              </a:rPr>
              <a:t>berkunjung</a:t>
            </a:r>
            <a:r>
              <a:rPr lang="en-US" sz="2811" dirty="0">
                <a:solidFill>
                  <a:srgbClr val="000000"/>
                </a:solidFill>
                <a:latin typeface="Calisto MT"/>
                <a:cs typeface="Calisto MT"/>
              </a:rPr>
              <a:t> </a:t>
            </a:r>
            <a:r>
              <a:rPr lang="en-US" sz="2811" dirty="0" err="1">
                <a:solidFill>
                  <a:srgbClr val="000000"/>
                </a:solidFill>
                <a:latin typeface="Calisto MT"/>
                <a:cs typeface="Calisto MT"/>
              </a:rPr>
              <a:t>ke</a:t>
            </a:r>
            <a:r>
              <a:rPr lang="en-US" sz="2811" dirty="0">
                <a:solidFill>
                  <a:srgbClr val="000000"/>
                </a:solidFill>
                <a:latin typeface="Calisto MT"/>
                <a:cs typeface="Calisto MT"/>
              </a:rPr>
              <a:t> </a:t>
            </a:r>
            <a:r>
              <a:rPr lang="en-US" sz="2811" dirty="0" err="1">
                <a:solidFill>
                  <a:srgbClr val="000000"/>
                </a:solidFill>
                <a:latin typeface="Calisto MT"/>
                <a:cs typeface="Calisto MT"/>
              </a:rPr>
              <a:t>Qadian</a:t>
            </a:r>
            <a:r>
              <a:rPr lang="en-US" sz="2811" dirty="0">
                <a:solidFill>
                  <a:srgbClr val="000000"/>
                </a:solidFill>
                <a:latin typeface="Calisto MT"/>
                <a:cs typeface="Calisto MT"/>
              </a:rPr>
              <a:t>, </a:t>
            </a:r>
            <a:r>
              <a:rPr lang="en-US" sz="2811" dirty="0" err="1">
                <a:solidFill>
                  <a:srgbClr val="000000"/>
                </a:solidFill>
                <a:latin typeface="Calisto MT"/>
                <a:cs typeface="Calisto MT"/>
              </a:rPr>
              <a:t>pusat</a:t>
            </a:r>
            <a:r>
              <a:rPr lang="en-US" sz="2811" dirty="0">
                <a:solidFill>
                  <a:srgbClr val="000000"/>
                </a:solidFill>
                <a:latin typeface="Calisto MT"/>
                <a:cs typeface="Calisto MT"/>
              </a:rPr>
              <a:t> </a:t>
            </a:r>
            <a:r>
              <a:rPr lang="en-US" sz="2811" dirty="0" err="1">
                <a:solidFill>
                  <a:srgbClr val="000000"/>
                </a:solidFill>
                <a:latin typeface="Calisto MT"/>
                <a:cs typeface="Calisto MT"/>
              </a:rPr>
              <a:t>Ahmadiyyah</a:t>
            </a:r>
            <a:r>
              <a:rPr lang="en-US" sz="2811" dirty="0">
                <a:solidFill>
                  <a:srgbClr val="000000"/>
                </a:solidFill>
                <a:latin typeface="Calisto MT"/>
                <a:cs typeface="Calisto MT"/>
              </a:rPr>
              <a:t> </a:t>
            </a:r>
            <a:r>
              <a:rPr lang="en-US" sz="2811" dirty="0" err="1">
                <a:solidFill>
                  <a:srgbClr val="000000"/>
                </a:solidFill>
                <a:latin typeface="Calisto MT"/>
                <a:cs typeface="Calisto MT"/>
              </a:rPr>
              <a:t>di</a:t>
            </a:r>
            <a:r>
              <a:rPr lang="en-US" sz="2811" dirty="0">
                <a:solidFill>
                  <a:srgbClr val="000000"/>
                </a:solidFill>
                <a:latin typeface="Calisto MT"/>
                <a:cs typeface="Calisto MT"/>
              </a:rPr>
              <a:t> India </a:t>
            </a:r>
            <a:r>
              <a:rPr lang="en-US" sz="2811" dirty="0" err="1">
                <a:solidFill>
                  <a:srgbClr val="000000"/>
                </a:solidFill>
                <a:latin typeface="Calisto MT"/>
                <a:cs typeface="Calisto MT"/>
              </a:rPr>
              <a:t>dan</a:t>
            </a:r>
            <a:r>
              <a:rPr lang="en-US" sz="2811" dirty="0">
                <a:solidFill>
                  <a:srgbClr val="000000"/>
                </a:solidFill>
                <a:latin typeface="Calisto MT"/>
                <a:cs typeface="Calisto MT"/>
              </a:rPr>
              <a:t> </a:t>
            </a:r>
            <a:r>
              <a:rPr lang="en-US" sz="2811" dirty="0" err="1">
                <a:solidFill>
                  <a:srgbClr val="000000"/>
                </a:solidFill>
                <a:latin typeface="Calisto MT"/>
                <a:cs typeface="Calisto MT"/>
              </a:rPr>
              <a:t>dunia</a:t>
            </a:r>
            <a:r>
              <a:rPr lang="en-US" sz="2811" dirty="0">
                <a:solidFill>
                  <a:srgbClr val="000000"/>
                </a:solidFill>
                <a:latin typeface="Calisto MT"/>
                <a:cs typeface="Calisto MT"/>
              </a:rPr>
              <a:t>. </a:t>
            </a:r>
            <a:r>
              <a:rPr lang="en-US" sz="2811" dirty="0" err="1">
                <a:solidFill>
                  <a:srgbClr val="000000"/>
                </a:solidFill>
                <a:latin typeface="Calisto MT"/>
                <a:cs typeface="Calisto MT"/>
              </a:rPr>
              <a:t>Mereka</a:t>
            </a:r>
            <a:r>
              <a:rPr lang="en-US" sz="2811" dirty="0">
                <a:solidFill>
                  <a:srgbClr val="000000"/>
                </a:solidFill>
                <a:latin typeface="Calisto MT"/>
                <a:cs typeface="Calisto MT"/>
              </a:rPr>
              <a:t> </a:t>
            </a:r>
            <a:r>
              <a:rPr lang="en-US" sz="2811" dirty="0" err="1">
                <a:solidFill>
                  <a:srgbClr val="000000"/>
                </a:solidFill>
                <a:latin typeface="Calisto MT"/>
                <a:cs typeface="Calisto MT"/>
              </a:rPr>
              <a:t>menuntut</a:t>
            </a:r>
            <a:r>
              <a:rPr lang="en-US" sz="2811" dirty="0">
                <a:solidFill>
                  <a:srgbClr val="000000"/>
                </a:solidFill>
                <a:latin typeface="Calisto MT"/>
                <a:cs typeface="Calisto MT"/>
              </a:rPr>
              <a:t> </a:t>
            </a:r>
            <a:r>
              <a:rPr lang="en-US" sz="2811" dirty="0" err="1">
                <a:solidFill>
                  <a:srgbClr val="000000"/>
                </a:solidFill>
                <a:latin typeface="Calisto MT"/>
                <a:cs typeface="Calisto MT"/>
              </a:rPr>
              <a:t>supaya</a:t>
            </a:r>
            <a:r>
              <a:rPr lang="en-US" sz="2811" dirty="0">
                <a:solidFill>
                  <a:srgbClr val="000000"/>
                </a:solidFill>
                <a:latin typeface="Calisto MT"/>
                <a:cs typeface="Calisto MT"/>
              </a:rPr>
              <a:t> </a:t>
            </a:r>
            <a:r>
              <a:rPr lang="en-US" sz="2811" dirty="0" err="1">
                <a:solidFill>
                  <a:srgbClr val="000000"/>
                </a:solidFill>
                <a:latin typeface="Calisto MT"/>
                <a:cs typeface="Calisto MT"/>
              </a:rPr>
              <a:t>Ahmadiyyah</a:t>
            </a:r>
            <a:r>
              <a:rPr lang="en-US" sz="2811" dirty="0">
                <a:solidFill>
                  <a:srgbClr val="000000"/>
                </a:solidFill>
                <a:latin typeface="Calisto MT"/>
                <a:cs typeface="Calisto MT"/>
              </a:rPr>
              <a:t> </a:t>
            </a:r>
            <a:r>
              <a:rPr lang="en-US" sz="2811" dirty="0" err="1">
                <a:solidFill>
                  <a:srgbClr val="000000"/>
                </a:solidFill>
                <a:latin typeface="Calisto MT"/>
                <a:cs typeface="Calisto MT"/>
              </a:rPr>
              <a:t>dibubarkan</a:t>
            </a:r>
            <a:r>
              <a:rPr lang="en-US" sz="2811" dirty="0">
                <a:solidFill>
                  <a:srgbClr val="000000"/>
                </a:solidFill>
                <a:latin typeface="Calisto MT"/>
                <a:cs typeface="Calisto MT"/>
              </a:rPr>
              <a:t>. </a:t>
            </a:r>
            <a:r>
              <a:rPr lang="en-US" sz="2811" b="1" dirty="0">
                <a:solidFill>
                  <a:srgbClr val="000000"/>
                </a:solidFill>
                <a:latin typeface="Calisto MT"/>
                <a:cs typeface="Calisto MT"/>
              </a:rPr>
              <a:t>Hz. </a:t>
            </a:r>
            <a:r>
              <a:rPr lang="en-US" sz="2811" b="1" dirty="0" err="1">
                <a:solidFill>
                  <a:srgbClr val="000000"/>
                </a:solidFill>
                <a:latin typeface="Calisto MT"/>
                <a:cs typeface="Calisto MT"/>
              </a:rPr>
              <a:t>Khalifatul</a:t>
            </a:r>
            <a:r>
              <a:rPr lang="en-US" sz="2811" b="1" dirty="0">
                <a:solidFill>
                  <a:srgbClr val="000000"/>
                </a:solidFill>
                <a:latin typeface="Calisto MT"/>
                <a:cs typeface="Calisto MT"/>
              </a:rPr>
              <a:t> </a:t>
            </a:r>
            <a:r>
              <a:rPr lang="en-US" sz="2811" b="1" dirty="0" err="1">
                <a:solidFill>
                  <a:srgbClr val="000000"/>
                </a:solidFill>
                <a:latin typeface="Calisto MT"/>
                <a:cs typeface="Calisto MT"/>
              </a:rPr>
              <a:t>Maseeh</a:t>
            </a:r>
            <a:r>
              <a:rPr lang="en-US" sz="2811" b="1" dirty="0">
                <a:solidFill>
                  <a:srgbClr val="000000"/>
                </a:solidFill>
                <a:latin typeface="Calisto MT"/>
                <a:cs typeface="Calisto MT"/>
              </a:rPr>
              <a:t> II </a:t>
            </a:r>
            <a:r>
              <a:rPr lang="en-US" sz="2811" dirty="0" err="1">
                <a:solidFill>
                  <a:srgbClr val="000000"/>
                </a:solidFill>
                <a:latin typeface="Calisto MT"/>
                <a:cs typeface="Calisto MT"/>
              </a:rPr>
              <a:t>r.a</a:t>
            </a:r>
            <a:r>
              <a:rPr lang="en-US" sz="2811" dirty="0">
                <a:solidFill>
                  <a:srgbClr val="000000"/>
                </a:solidFill>
                <a:latin typeface="Calisto MT"/>
                <a:cs typeface="Calisto MT"/>
              </a:rPr>
              <a:t> </a:t>
            </a:r>
            <a:r>
              <a:rPr lang="en-US" sz="2811" dirty="0" err="1">
                <a:solidFill>
                  <a:srgbClr val="000000"/>
                </a:solidFill>
                <a:latin typeface="Calisto MT"/>
                <a:cs typeface="Calisto MT"/>
              </a:rPr>
              <a:t>mengumpulkan</a:t>
            </a:r>
            <a:r>
              <a:rPr lang="en-US" sz="2811" dirty="0">
                <a:solidFill>
                  <a:srgbClr val="000000"/>
                </a:solidFill>
                <a:latin typeface="Calisto MT"/>
                <a:cs typeface="Calisto MT"/>
              </a:rPr>
              <a:t> </a:t>
            </a:r>
            <a:r>
              <a:rPr lang="en-US" sz="2811" dirty="0" err="1">
                <a:solidFill>
                  <a:srgbClr val="000000"/>
                </a:solidFill>
                <a:latin typeface="Calisto MT"/>
                <a:cs typeface="Calisto MT"/>
              </a:rPr>
              <a:t>Jemaat</a:t>
            </a:r>
            <a:r>
              <a:rPr lang="en-US" sz="2811" dirty="0">
                <a:solidFill>
                  <a:srgbClr val="000000"/>
                </a:solidFill>
                <a:latin typeface="Calisto MT"/>
                <a:cs typeface="Calisto MT"/>
              </a:rPr>
              <a:t> </a:t>
            </a:r>
            <a:r>
              <a:rPr lang="en-US" sz="2811" dirty="0" err="1">
                <a:solidFill>
                  <a:srgbClr val="000000"/>
                </a:solidFill>
                <a:latin typeface="Calisto MT"/>
                <a:cs typeface="Calisto MT"/>
              </a:rPr>
              <a:t>di</a:t>
            </a:r>
            <a:r>
              <a:rPr lang="en-US" sz="2811" dirty="0">
                <a:solidFill>
                  <a:srgbClr val="000000"/>
                </a:solidFill>
                <a:latin typeface="Calisto MT"/>
                <a:cs typeface="Calisto MT"/>
              </a:rPr>
              <a:t> </a:t>
            </a:r>
            <a:r>
              <a:rPr lang="en-US" sz="2811" dirty="0" err="1">
                <a:solidFill>
                  <a:srgbClr val="000000"/>
                </a:solidFill>
                <a:latin typeface="Calisto MT"/>
                <a:cs typeface="Calisto MT"/>
              </a:rPr>
              <a:t>Masjid</a:t>
            </a:r>
            <a:r>
              <a:rPr lang="en-US" sz="2811" dirty="0">
                <a:solidFill>
                  <a:srgbClr val="000000"/>
                </a:solidFill>
                <a:latin typeface="Calisto MT"/>
                <a:cs typeface="Calisto MT"/>
              </a:rPr>
              <a:t> </a:t>
            </a:r>
            <a:r>
              <a:rPr lang="en-US" sz="2811" dirty="0" err="1">
                <a:solidFill>
                  <a:srgbClr val="000000"/>
                </a:solidFill>
                <a:latin typeface="Calisto MT"/>
                <a:cs typeface="Calisto MT"/>
              </a:rPr>
              <a:t>Aqsha</a:t>
            </a:r>
            <a:r>
              <a:rPr lang="en-US" sz="2811" dirty="0">
                <a:solidFill>
                  <a:srgbClr val="000000"/>
                </a:solidFill>
                <a:latin typeface="Calisto MT"/>
                <a:cs typeface="Calisto MT"/>
              </a:rPr>
              <a:t>. </a:t>
            </a:r>
            <a:r>
              <a:rPr lang="en-US" sz="2811" dirty="0" err="1">
                <a:solidFill>
                  <a:srgbClr val="000000"/>
                </a:solidFill>
                <a:latin typeface="Calisto MT"/>
                <a:cs typeface="Calisto MT"/>
              </a:rPr>
              <a:t>Huzur</a:t>
            </a:r>
            <a:r>
              <a:rPr lang="en-US" sz="2811" dirty="0">
                <a:solidFill>
                  <a:srgbClr val="000000"/>
                </a:solidFill>
                <a:latin typeface="Calisto MT"/>
                <a:cs typeface="Calisto MT"/>
              </a:rPr>
              <a:t> </a:t>
            </a:r>
            <a:r>
              <a:rPr lang="en-US" sz="2811" dirty="0" err="1">
                <a:solidFill>
                  <a:srgbClr val="000000"/>
                </a:solidFill>
                <a:latin typeface="Calisto MT"/>
                <a:cs typeface="Calisto MT"/>
              </a:rPr>
              <a:t>bersabda</a:t>
            </a:r>
            <a:r>
              <a:rPr lang="en-US" sz="2811" dirty="0">
                <a:solidFill>
                  <a:srgbClr val="000000"/>
                </a:solidFill>
                <a:latin typeface="Calisto MT"/>
                <a:cs typeface="Calisto MT"/>
              </a:rPr>
              <a:t> </a:t>
            </a:r>
            <a:r>
              <a:rPr lang="en-US" sz="3027" i="1" dirty="0">
                <a:solidFill>
                  <a:srgbClr val="000000"/>
                </a:solidFill>
                <a:latin typeface="Calisto MT"/>
                <a:cs typeface="Calisto MT"/>
              </a:rPr>
              <a:t>“</a:t>
            </a:r>
            <a:r>
              <a:rPr lang="en-US" sz="3027" i="1" dirty="0" err="1">
                <a:solidFill>
                  <a:srgbClr val="000000"/>
                </a:solidFill>
                <a:latin typeface="Calisto MT"/>
                <a:cs typeface="Calisto MT"/>
              </a:rPr>
              <a:t>Untuk</a:t>
            </a:r>
            <a:r>
              <a:rPr lang="en-US" sz="3027" i="1" dirty="0">
                <a:solidFill>
                  <a:srgbClr val="000000"/>
                </a:solidFill>
                <a:latin typeface="Calisto MT"/>
                <a:cs typeface="Calisto MT"/>
              </a:rPr>
              <a:t> </a:t>
            </a:r>
            <a:r>
              <a:rPr lang="en-US" sz="3027" i="1" dirty="0" err="1">
                <a:solidFill>
                  <a:srgbClr val="000000"/>
                </a:solidFill>
                <a:latin typeface="Calisto MT"/>
                <a:cs typeface="Calisto MT"/>
              </a:rPr>
              <a:t>menghadapi</a:t>
            </a:r>
            <a:r>
              <a:rPr lang="en-US" sz="3027" i="1" dirty="0">
                <a:solidFill>
                  <a:srgbClr val="000000"/>
                </a:solidFill>
                <a:latin typeface="Calisto MT"/>
                <a:cs typeface="Calisto MT"/>
              </a:rPr>
              <a:t> </a:t>
            </a:r>
            <a:r>
              <a:rPr lang="en-US" sz="3027" i="1" dirty="0" err="1">
                <a:solidFill>
                  <a:srgbClr val="000000"/>
                </a:solidFill>
                <a:latin typeface="Calisto MT"/>
                <a:cs typeface="Calisto MT"/>
              </a:rPr>
              <a:t>mereka</a:t>
            </a:r>
            <a:r>
              <a:rPr lang="en-US" sz="3027" i="1" dirty="0">
                <a:solidFill>
                  <a:srgbClr val="000000"/>
                </a:solidFill>
                <a:latin typeface="Calisto MT"/>
                <a:cs typeface="Calisto MT"/>
              </a:rPr>
              <a:t> </a:t>
            </a:r>
            <a:r>
              <a:rPr lang="en-US" sz="3027" i="1" dirty="0" err="1">
                <a:solidFill>
                  <a:srgbClr val="000000"/>
                </a:solidFill>
                <a:latin typeface="Calisto MT"/>
                <a:cs typeface="Calisto MT"/>
              </a:rPr>
              <a:t>tidak</a:t>
            </a:r>
            <a:r>
              <a:rPr lang="en-US" sz="3027" i="1" dirty="0">
                <a:solidFill>
                  <a:srgbClr val="000000"/>
                </a:solidFill>
                <a:latin typeface="Calisto MT"/>
                <a:cs typeface="Calisto MT"/>
              </a:rPr>
              <a:t> </a:t>
            </a:r>
            <a:r>
              <a:rPr lang="en-US" sz="3027" i="1" dirty="0" err="1">
                <a:solidFill>
                  <a:srgbClr val="000000"/>
                </a:solidFill>
                <a:latin typeface="Calisto MT"/>
                <a:cs typeface="Calisto MT"/>
              </a:rPr>
              <a:t>perlu</a:t>
            </a:r>
            <a:r>
              <a:rPr lang="en-US" sz="3027" i="1" dirty="0">
                <a:solidFill>
                  <a:srgbClr val="000000"/>
                </a:solidFill>
                <a:latin typeface="Calisto MT"/>
                <a:cs typeface="Calisto MT"/>
              </a:rPr>
              <a:t> </a:t>
            </a:r>
            <a:r>
              <a:rPr lang="en-US" sz="3027" i="1" dirty="0" err="1">
                <a:solidFill>
                  <a:srgbClr val="000000"/>
                </a:solidFill>
                <a:latin typeface="Calisto MT"/>
                <a:cs typeface="Calisto MT"/>
              </a:rPr>
              <a:t>memakai</a:t>
            </a:r>
            <a:r>
              <a:rPr lang="en-US" sz="3027" i="1" dirty="0">
                <a:solidFill>
                  <a:srgbClr val="000000"/>
                </a:solidFill>
                <a:latin typeface="Calisto MT"/>
                <a:cs typeface="Calisto MT"/>
              </a:rPr>
              <a:t> </a:t>
            </a:r>
            <a:r>
              <a:rPr lang="en-US" sz="3027" i="1" dirty="0" err="1">
                <a:solidFill>
                  <a:srgbClr val="000000"/>
                </a:solidFill>
                <a:latin typeface="Calisto MT"/>
                <a:cs typeface="Calisto MT"/>
              </a:rPr>
              <a:t>tongkat</a:t>
            </a:r>
            <a:r>
              <a:rPr lang="en-US" sz="3027" i="1" dirty="0">
                <a:solidFill>
                  <a:srgbClr val="000000"/>
                </a:solidFill>
                <a:latin typeface="Calisto MT"/>
                <a:cs typeface="Calisto MT"/>
              </a:rPr>
              <a:t>. </a:t>
            </a:r>
            <a:r>
              <a:rPr lang="en-US" sz="3027" i="1" dirty="0" err="1">
                <a:solidFill>
                  <a:srgbClr val="000000"/>
                </a:solidFill>
                <a:latin typeface="Calisto MT"/>
                <a:cs typeface="Calisto MT"/>
              </a:rPr>
              <a:t>Saya</a:t>
            </a:r>
            <a:r>
              <a:rPr lang="en-US" sz="3027" i="1" dirty="0">
                <a:solidFill>
                  <a:srgbClr val="000000"/>
                </a:solidFill>
                <a:latin typeface="Calisto MT"/>
                <a:cs typeface="Calisto MT"/>
              </a:rPr>
              <a:t> </a:t>
            </a:r>
            <a:r>
              <a:rPr lang="en-US" sz="3027" i="1" dirty="0" err="1">
                <a:solidFill>
                  <a:srgbClr val="000000"/>
                </a:solidFill>
                <a:latin typeface="Calisto MT"/>
                <a:cs typeface="Calisto MT"/>
              </a:rPr>
              <a:t>membawa</a:t>
            </a:r>
            <a:r>
              <a:rPr lang="en-US" sz="3027" i="1" dirty="0">
                <a:solidFill>
                  <a:srgbClr val="000000"/>
                </a:solidFill>
                <a:latin typeface="Calisto MT"/>
                <a:cs typeface="Calisto MT"/>
              </a:rPr>
              <a:t> </a:t>
            </a:r>
            <a:r>
              <a:rPr lang="en-US" sz="3027" i="1" dirty="0" err="1">
                <a:solidFill>
                  <a:srgbClr val="000000"/>
                </a:solidFill>
                <a:latin typeface="Calisto MT"/>
                <a:cs typeface="Calisto MT"/>
              </a:rPr>
              <a:t>tongkat</a:t>
            </a:r>
            <a:r>
              <a:rPr lang="en-US" sz="3027" i="1" dirty="0">
                <a:solidFill>
                  <a:srgbClr val="000000"/>
                </a:solidFill>
                <a:latin typeface="Calisto MT"/>
                <a:cs typeface="Calisto MT"/>
              </a:rPr>
              <a:t> </a:t>
            </a:r>
            <a:r>
              <a:rPr lang="en-US" sz="3027" i="1" dirty="0" err="1">
                <a:solidFill>
                  <a:srgbClr val="000000"/>
                </a:solidFill>
                <a:latin typeface="Calisto MT"/>
                <a:cs typeface="Calisto MT"/>
              </a:rPr>
              <a:t>tiap</a:t>
            </a:r>
            <a:r>
              <a:rPr lang="en-US" sz="3027" i="1" dirty="0">
                <a:solidFill>
                  <a:srgbClr val="000000"/>
                </a:solidFill>
                <a:latin typeface="Calisto MT"/>
                <a:cs typeface="Calisto MT"/>
              </a:rPr>
              <a:t> </a:t>
            </a:r>
            <a:r>
              <a:rPr lang="en-US" sz="3027" i="1" dirty="0" err="1">
                <a:solidFill>
                  <a:srgbClr val="000000"/>
                </a:solidFill>
                <a:latin typeface="Calisto MT"/>
                <a:cs typeface="Calisto MT"/>
              </a:rPr>
              <a:t>hari</a:t>
            </a:r>
            <a:r>
              <a:rPr lang="en-US" sz="3027" i="1" dirty="0">
                <a:solidFill>
                  <a:srgbClr val="000000"/>
                </a:solidFill>
                <a:latin typeface="Calisto MT"/>
                <a:cs typeface="Calisto MT"/>
              </a:rPr>
              <a:t> </a:t>
            </a:r>
            <a:r>
              <a:rPr lang="en-US" sz="3027" i="1" dirty="0" err="1">
                <a:solidFill>
                  <a:srgbClr val="000000"/>
                </a:solidFill>
                <a:latin typeface="Calisto MT"/>
                <a:cs typeface="Calisto MT"/>
              </a:rPr>
              <a:t>tapi</a:t>
            </a:r>
            <a:r>
              <a:rPr lang="en-US" sz="3027" i="1" dirty="0">
                <a:solidFill>
                  <a:srgbClr val="000000"/>
                </a:solidFill>
                <a:latin typeface="Calisto MT"/>
                <a:cs typeface="Calisto MT"/>
              </a:rPr>
              <a:t> </a:t>
            </a:r>
            <a:r>
              <a:rPr lang="en-US" sz="3027" i="1" dirty="0" err="1">
                <a:solidFill>
                  <a:srgbClr val="000000"/>
                </a:solidFill>
                <a:latin typeface="Calisto MT"/>
                <a:cs typeface="Calisto MT"/>
              </a:rPr>
              <a:t>bukan</a:t>
            </a:r>
            <a:r>
              <a:rPr lang="en-US" sz="3027" i="1" dirty="0">
                <a:solidFill>
                  <a:srgbClr val="000000"/>
                </a:solidFill>
                <a:latin typeface="Calisto MT"/>
                <a:cs typeface="Calisto MT"/>
              </a:rPr>
              <a:t> </a:t>
            </a:r>
            <a:r>
              <a:rPr lang="en-US" sz="3027" i="1" dirty="0" err="1">
                <a:solidFill>
                  <a:srgbClr val="000000"/>
                </a:solidFill>
                <a:latin typeface="Calisto MT"/>
                <a:cs typeface="Calisto MT"/>
              </a:rPr>
              <a:t>untuk</a:t>
            </a:r>
            <a:r>
              <a:rPr lang="en-US" sz="3027" i="1" dirty="0">
                <a:solidFill>
                  <a:srgbClr val="000000"/>
                </a:solidFill>
                <a:latin typeface="Calisto MT"/>
                <a:cs typeface="Calisto MT"/>
              </a:rPr>
              <a:t> </a:t>
            </a:r>
            <a:r>
              <a:rPr lang="en-US" sz="3027" i="1" dirty="0" err="1">
                <a:solidFill>
                  <a:srgbClr val="000000"/>
                </a:solidFill>
                <a:latin typeface="Calisto MT"/>
                <a:cs typeface="Calisto MT"/>
              </a:rPr>
              <a:t>itu</a:t>
            </a:r>
            <a:r>
              <a:rPr lang="en-US" sz="3027" i="1" dirty="0">
                <a:solidFill>
                  <a:srgbClr val="000000"/>
                </a:solidFill>
                <a:latin typeface="Calisto MT"/>
                <a:cs typeface="Calisto MT"/>
              </a:rPr>
              <a:t> </a:t>
            </a:r>
            <a:r>
              <a:rPr lang="en-US" sz="3027" i="1" dirty="0" err="1">
                <a:solidFill>
                  <a:srgbClr val="000000"/>
                </a:solidFill>
                <a:latin typeface="Calisto MT"/>
                <a:cs typeface="Calisto MT"/>
              </a:rPr>
              <a:t>tongkat</a:t>
            </a:r>
            <a:r>
              <a:rPr lang="en-US" sz="3027" i="1" dirty="0">
                <a:solidFill>
                  <a:srgbClr val="000000"/>
                </a:solidFill>
                <a:latin typeface="Calisto MT"/>
                <a:cs typeface="Calisto MT"/>
              </a:rPr>
              <a:t> </a:t>
            </a:r>
            <a:r>
              <a:rPr lang="en-US" sz="3027" i="1" dirty="0" err="1">
                <a:solidFill>
                  <a:srgbClr val="000000"/>
                </a:solidFill>
                <a:latin typeface="Calisto MT"/>
                <a:cs typeface="Calisto MT"/>
              </a:rPr>
              <a:t>dibawa</a:t>
            </a:r>
            <a:r>
              <a:rPr lang="en-US" sz="3027" i="1" dirty="0">
                <a:solidFill>
                  <a:srgbClr val="000000"/>
                </a:solidFill>
                <a:latin typeface="Calisto MT"/>
                <a:cs typeface="Calisto MT"/>
              </a:rPr>
              <a:t>”</a:t>
            </a:r>
            <a:r>
              <a:rPr lang="en-US" sz="2811" dirty="0">
                <a:solidFill>
                  <a:srgbClr val="000000"/>
                </a:solidFill>
                <a:latin typeface="Calisto MT"/>
                <a:cs typeface="Calisto MT"/>
              </a:rPr>
              <a:t> </a:t>
            </a:r>
          </a:p>
          <a:p>
            <a:pPr algn="just">
              <a:buNone/>
            </a:pPr>
            <a:r>
              <a:rPr lang="en-US" sz="2811" dirty="0">
                <a:solidFill>
                  <a:srgbClr val="000000"/>
                </a:solidFill>
                <a:latin typeface="Calisto MT"/>
                <a:cs typeface="Calisto MT"/>
              </a:rPr>
              <a:t>	</a:t>
            </a:r>
            <a:r>
              <a:rPr lang="en-US" sz="2811" dirty="0" err="1">
                <a:solidFill>
                  <a:srgbClr val="000000"/>
                </a:solidFill>
                <a:latin typeface="Calisto MT"/>
                <a:cs typeface="Calisto MT"/>
              </a:rPr>
              <a:t>Mln</a:t>
            </a:r>
            <a:r>
              <a:rPr lang="en-US" sz="2811" dirty="0">
                <a:solidFill>
                  <a:srgbClr val="000000"/>
                </a:solidFill>
                <a:latin typeface="Calisto MT"/>
                <a:cs typeface="Calisto MT"/>
              </a:rPr>
              <a:t>. </a:t>
            </a:r>
            <a:r>
              <a:rPr lang="en-US" sz="2811" dirty="0" err="1">
                <a:solidFill>
                  <a:srgbClr val="000000"/>
                </a:solidFill>
                <a:latin typeface="Calisto MT"/>
                <a:cs typeface="Calisto MT"/>
              </a:rPr>
              <a:t>Sayuti</a:t>
            </a:r>
            <a:r>
              <a:rPr lang="en-US" sz="2811" dirty="0">
                <a:solidFill>
                  <a:srgbClr val="000000"/>
                </a:solidFill>
                <a:latin typeface="Calisto MT"/>
                <a:cs typeface="Calisto MT"/>
              </a:rPr>
              <a:t> Aziz Ahmad </a:t>
            </a:r>
            <a:r>
              <a:rPr lang="en-US" sz="2811" dirty="0" err="1">
                <a:solidFill>
                  <a:srgbClr val="000000"/>
                </a:solidFill>
                <a:latin typeface="Calisto MT"/>
                <a:cs typeface="Calisto MT"/>
              </a:rPr>
              <a:t>meneruskan</a:t>
            </a:r>
            <a:r>
              <a:rPr lang="en-US" sz="2811" dirty="0">
                <a:solidFill>
                  <a:srgbClr val="000000"/>
                </a:solidFill>
                <a:latin typeface="Calisto MT"/>
                <a:cs typeface="Calisto MT"/>
              </a:rPr>
              <a:t> </a:t>
            </a:r>
          </a:p>
          <a:p>
            <a:pPr algn="just">
              <a:buNone/>
            </a:pPr>
            <a:r>
              <a:rPr lang="en-US" sz="3027" i="1" dirty="0">
                <a:solidFill>
                  <a:srgbClr val="000000"/>
                </a:solidFill>
                <a:latin typeface="Calisto MT"/>
                <a:cs typeface="Calisto MT"/>
              </a:rPr>
              <a:t>“Kita </a:t>
            </a:r>
            <a:r>
              <a:rPr lang="en-US" sz="3027" i="1" dirty="0" err="1">
                <a:solidFill>
                  <a:srgbClr val="000000"/>
                </a:solidFill>
                <a:latin typeface="Calisto MT"/>
                <a:cs typeface="Calisto MT"/>
              </a:rPr>
              <a:t>menjawab</a:t>
            </a:r>
            <a:r>
              <a:rPr lang="en-US" sz="3027" i="1" dirty="0">
                <a:solidFill>
                  <a:srgbClr val="000000"/>
                </a:solidFill>
                <a:latin typeface="Calisto MT"/>
                <a:cs typeface="Calisto MT"/>
              </a:rPr>
              <a:t> </a:t>
            </a:r>
            <a:r>
              <a:rPr lang="en-US" sz="3027" i="1" dirty="0" err="1">
                <a:solidFill>
                  <a:srgbClr val="000000"/>
                </a:solidFill>
                <a:latin typeface="Calisto MT"/>
                <a:cs typeface="Calisto MT"/>
              </a:rPr>
              <a:t>tentangan</a:t>
            </a:r>
            <a:r>
              <a:rPr lang="en-US" sz="3027" i="1" dirty="0">
                <a:solidFill>
                  <a:srgbClr val="000000"/>
                </a:solidFill>
                <a:latin typeface="Calisto MT"/>
                <a:cs typeface="Calisto MT"/>
              </a:rPr>
              <a:t> </a:t>
            </a:r>
            <a:r>
              <a:rPr lang="en-US" sz="3027" i="1" dirty="0" err="1">
                <a:solidFill>
                  <a:srgbClr val="000000"/>
                </a:solidFill>
                <a:latin typeface="Calisto MT"/>
                <a:cs typeface="Calisto MT"/>
              </a:rPr>
              <a:t>mereka</a:t>
            </a:r>
            <a:r>
              <a:rPr lang="en-US" sz="3027" i="1" dirty="0">
                <a:solidFill>
                  <a:srgbClr val="000000"/>
                </a:solidFill>
                <a:latin typeface="Calisto MT"/>
                <a:cs typeface="Calisto MT"/>
              </a:rPr>
              <a:t> </a:t>
            </a:r>
            <a:r>
              <a:rPr lang="en-US" sz="3027" i="1" dirty="0" err="1">
                <a:solidFill>
                  <a:srgbClr val="000000"/>
                </a:solidFill>
                <a:latin typeface="Calisto MT"/>
                <a:cs typeface="Calisto MT"/>
              </a:rPr>
              <a:t>dengan</a:t>
            </a:r>
            <a:r>
              <a:rPr lang="en-US" sz="3027" i="1" dirty="0">
                <a:solidFill>
                  <a:srgbClr val="000000"/>
                </a:solidFill>
                <a:latin typeface="Calisto MT"/>
                <a:cs typeface="Calisto MT"/>
              </a:rPr>
              <a:t> </a:t>
            </a:r>
            <a:r>
              <a:rPr lang="en-US" sz="3027" i="1" dirty="0" err="1">
                <a:solidFill>
                  <a:srgbClr val="000000"/>
                </a:solidFill>
                <a:latin typeface="Calisto MT"/>
                <a:cs typeface="Calisto MT"/>
              </a:rPr>
              <a:t>gerakan</a:t>
            </a:r>
            <a:r>
              <a:rPr lang="en-US" sz="3027" i="1" dirty="0">
                <a:solidFill>
                  <a:srgbClr val="000000"/>
                </a:solidFill>
                <a:latin typeface="Calisto MT"/>
                <a:cs typeface="Calisto MT"/>
              </a:rPr>
              <a:t> </a:t>
            </a:r>
            <a:r>
              <a:rPr lang="en-US" sz="3027" i="1" dirty="0" err="1">
                <a:solidFill>
                  <a:srgbClr val="000000"/>
                </a:solidFill>
                <a:latin typeface="Calisto MT"/>
                <a:cs typeface="Calisto MT"/>
              </a:rPr>
              <a:t>Tahrik</a:t>
            </a:r>
            <a:r>
              <a:rPr lang="en-US" sz="3027" i="1" dirty="0">
                <a:solidFill>
                  <a:srgbClr val="000000"/>
                </a:solidFill>
                <a:latin typeface="Calisto MT"/>
                <a:cs typeface="Calisto MT"/>
              </a:rPr>
              <a:t> </a:t>
            </a:r>
            <a:r>
              <a:rPr lang="en-US" sz="3027" i="1" dirty="0" err="1">
                <a:solidFill>
                  <a:srgbClr val="000000"/>
                </a:solidFill>
                <a:latin typeface="Calisto MT"/>
                <a:cs typeface="Calisto MT"/>
              </a:rPr>
              <a:t>Jadid</a:t>
            </a:r>
            <a:r>
              <a:rPr lang="en-US" sz="3027" i="1" dirty="0">
                <a:solidFill>
                  <a:srgbClr val="000000"/>
                </a:solidFill>
                <a:latin typeface="Calisto MT"/>
                <a:cs typeface="Calisto MT"/>
              </a:rPr>
              <a:t> </a:t>
            </a:r>
            <a:r>
              <a:rPr lang="en-US" sz="2811" dirty="0">
                <a:solidFill>
                  <a:srgbClr val="000000"/>
                </a:solidFill>
                <a:latin typeface="Calisto MT"/>
                <a:cs typeface="Calisto MT"/>
              </a:rPr>
              <a:t>(</a:t>
            </a:r>
            <a:r>
              <a:rPr lang="en-US" sz="2811" dirty="0" err="1">
                <a:solidFill>
                  <a:srgbClr val="000000"/>
                </a:solidFill>
                <a:latin typeface="Calisto MT"/>
                <a:cs typeface="Calisto MT"/>
              </a:rPr>
              <a:t>berasal</a:t>
            </a:r>
            <a:r>
              <a:rPr lang="en-US" sz="2811" dirty="0">
                <a:solidFill>
                  <a:srgbClr val="000000"/>
                </a:solidFill>
                <a:latin typeface="Calisto MT"/>
                <a:cs typeface="Calisto MT"/>
              </a:rPr>
              <a:t> </a:t>
            </a:r>
            <a:r>
              <a:rPr lang="en-US" sz="2811" dirty="0" err="1">
                <a:solidFill>
                  <a:srgbClr val="000000"/>
                </a:solidFill>
                <a:latin typeface="Calisto MT"/>
                <a:cs typeface="Calisto MT"/>
              </a:rPr>
              <a:t>dari</a:t>
            </a:r>
            <a:r>
              <a:rPr lang="en-US" sz="2811" dirty="0">
                <a:solidFill>
                  <a:srgbClr val="000000"/>
                </a:solidFill>
                <a:latin typeface="Calisto MT"/>
                <a:cs typeface="Calisto MT"/>
              </a:rPr>
              <a:t> </a:t>
            </a:r>
            <a:r>
              <a:rPr lang="en-US" sz="2811" dirty="0" err="1">
                <a:solidFill>
                  <a:srgbClr val="000000"/>
                </a:solidFill>
                <a:latin typeface="Calisto MT"/>
                <a:cs typeface="Calisto MT"/>
              </a:rPr>
              <a:t>bahasa</a:t>
            </a:r>
            <a:r>
              <a:rPr lang="en-US" sz="2811" dirty="0">
                <a:solidFill>
                  <a:srgbClr val="000000"/>
                </a:solidFill>
                <a:latin typeface="Calisto MT"/>
                <a:cs typeface="Calisto MT"/>
              </a:rPr>
              <a:t> Arab </a:t>
            </a:r>
            <a:r>
              <a:rPr lang="en-US" sz="2811" dirty="0" err="1">
                <a:solidFill>
                  <a:srgbClr val="000000"/>
                </a:solidFill>
                <a:latin typeface="Calisto MT"/>
                <a:cs typeface="Calisto MT"/>
              </a:rPr>
              <a:t>ertinya</a:t>
            </a:r>
            <a:r>
              <a:rPr lang="en-US" sz="2811" dirty="0">
                <a:solidFill>
                  <a:srgbClr val="000000"/>
                </a:solidFill>
                <a:latin typeface="Calisto MT"/>
                <a:cs typeface="Calisto MT"/>
              </a:rPr>
              <a:t> </a:t>
            </a:r>
            <a:r>
              <a:rPr lang="en-US" sz="2811" dirty="0" err="1">
                <a:solidFill>
                  <a:srgbClr val="000000"/>
                </a:solidFill>
                <a:latin typeface="Calisto MT"/>
                <a:cs typeface="Calisto MT"/>
              </a:rPr>
              <a:t>gerakan</a:t>
            </a:r>
            <a:r>
              <a:rPr lang="en-US" sz="2811" dirty="0">
                <a:solidFill>
                  <a:srgbClr val="000000"/>
                </a:solidFill>
                <a:latin typeface="Calisto MT"/>
                <a:cs typeface="Calisto MT"/>
              </a:rPr>
              <a:t> </a:t>
            </a:r>
            <a:r>
              <a:rPr lang="en-US" sz="2811" dirty="0" err="1">
                <a:solidFill>
                  <a:srgbClr val="000000"/>
                </a:solidFill>
                <a:latin typeface="Calisto MT"/>
                <a:cs typeface="Calisto MT"/>
              </a:rPr>
              <a:t>baru</a:t>
            </a:r>
            <a:r>
              <a:rPr lang="en-US" sz="2811" dirty="0">
                <a:solidFill>
                  <a:srgbClr val="000000"/>
                </a:solidFill>
                <a:latin typeface="Calisto MT"/>
                <a:cs typeface="Calisto MT"/>
              </a:rPr>
              <a:t>)</a:t>
            </a:r>
            <a:r>
              <a:rPr lang="en-US" sz="2811" i="1" dirty="0">
                <a:solidFill>
                  <a:srgbClr val="000000"/>
                </a:solidFill>
                <a:latin typeface="Calisto MT"/>
                <a:cs typeface="Calisto MT"/>
              </a:rPr>
              <a:t>.”</a:t>
            </a:r>
            <a:endParaRPr lang="en-US" sz="2811" dirty="0">
              <a:solidFill>
                <a:srgbClr val="000000"/>
              </a:solidFill>
              <a:latin typeface="Calisto MT"/>
              <a:cs typeface="Calisto MT"/>
            </a:endParaRPr>
          </a:p>
          <a:p>
            <a:endParaRPr lang="en-US" sz="2811" dirty="0">
              <a:solidFill>
                <a:srgbClr val="000000"/>
              </a:solidFill>
              <a:latin typeface="Calisto MT"/>
              <a:cs typeface="Calisto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>
                <a:solidFill>
                  <a:srgbClr val="FF0000"/>
                </a:solidFill>
              </a:rPr>
              <a:t>APA ITU WAQF JADID?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8483600" cy="42211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400" dirty="0">
                <a:latin typeface="Calisto MT (Body)"/>
                <a:cs typeface="Calisto MT (Body)"/>
              </a:rPr>
              <a:t>	</a:t>
            </a:r>
            <a:r>
              <a:rPr lang="en-US" sz="2600" dirty="0" err="1">
                <a:solidFill>
                  <a:srgbClr val="000000"/>
                </a:solidFill>
                <a:latin typeface="Calisto MT (Body)"/>
                <a:cs typeface="Calisto MT (Body)"/>
              </a:rPr>
              <a:t>Waqf-e-Jadid</a:t>
            </a:r>
            <a:r>
              <a:rPr lang="en-US" sz="2600" dirty="0">
                <a:solidFill>
                  <a:srgbClr val="000000"/>
                </a:solidFill>
                <a:latin typeface="Calisto MT (Body)"/>
                <a:cs typeface="Calisto MT (Body)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sto MT (Body)"/>
                <a:cs typeface="Calisto MT (Body)"/>
              </a:rPr>
              <a:t>dimulai</a:t>
            </a:r>
            <a:r>
              <a:rPr lang="en-US" sz="2600" dirty="0">
                <a:solidFill>
                  <a:srgbClr val="000000"/>
                </a:solidFill>
                <a:latin typeface="Calisto MT (Body)"/>
                <a:cs typeface="Calisto MT (Body)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sto MT (Body)"/>
                <a:cs typeface="Calisto MT (Body)"/>
              </a:rPr>
              <a:t>pada</a:t>
            </a:r>
            <a:r>
              <a:rPr lang="en-US" sz="2600" dirty="0">
                <a:solidFill>
                  <a:srgbClr val="000000"/>
                </a:solidFill>
                <a:latin typeface="Calisto MT (Body)"/>
                <a:cs typeface="Calisto MT (Body)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sto MT (Body)"/>
                <a:cs typeface="Calisto MT (Body)"/>
              </a:rPr>
              <a:t>tahun</a:t>
            </a:r>
            <a:r>
              <a:rPr lang="en-US" sz="2600" dirty="0">
                <a:solidFill>
                  <a:srgbClr val="000000"/>
                </a:solidFill>
                <a:latin typeface="Calisto MT (Body)"/>
                <a:cs typeface="Calisto MT (Body)"/>
              </a:rPr>
              <a:t> </a:t>
            </a:r>
            <a:r>
              <a:rPr lang="en-US" sz="2600" b="1" dirty="0">
                <a:solidFill>
                  <a:srgbClr val="000000"/>
                </a:solidFill>
                <a:latin typeface="Calisto MT (Body)"/>
                <a:cs typeface="Calisto MT (Body)"/>
              </a:rPr>
              <a:t>1957.  </a:t>
            </a:r>
            <a:r>
              <a:rPr lang="en-US" sz="2600" dirty="0" err="1">
                <a:solidFill>
                  <a:srgbClr val="000000"/>
                </a:solidFill>
                <a:latin typeface="Calisto MT (Body)"/>
                <a:cs typeface="Calisto MT (Body)"/>
              </a:rPr>
              <a:t>Tujuan</a:t>
            </a:r>
            <a:r>
              <a:rPr lang="en-US" sz="2600" dirty="0">
                <a:solidFill>
                  <a:srgbClr val="000000"/>
                </a:solidFill>
                <a:latin typeface="Calisto MT (Body)"/>
                <a:cs typeface="Calisto MT (Body)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sto MT (Body)"/>
                <a:cs typeface="Calisto MT (Body)"/>
              </a:rPr>
              <a:t>dari</a:t>
            </a:r>
            <a:r>
              <a:rPr lang="en-US" sz="2600" dirty="0">
                <a:solidFill>
                  <a:srgbClr val="000000"/>
                </a:solidFill>
                <a:latin typeface="Calisto MT (Body)"/>
                <a:cs typeface="Calisto MT (Body)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sto MT (Body)"/>
                <a:cs typeface="Calisto MT (Body)"/>
              </a:rPr>
              <a:t>gerakan</a:t>
            </a:r>
            <a:r>
              <a:rPr lang="en-US" sz="2600" dirty="0">
                <a:solidFill>
                  <a:srgbClr val="000000"/>
                </a:solidFill>
                <a:latin typeface="Calisto MT (Body)"/>
                <a:cs typeface="Calisto MT (Body)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sto MT (Body)"/>
                <a:cs typeface="Calisto MT (Body)"/>
              </a:rPr>
              <a:t>ini</a:t>
            </a:r>
            <a:r>
              <a:rPr lang="en-US" sz="2600" dirty="0">
                <a:solidFill>
                  <a:srgbClr val="000000"/>
                </a:solidFill>
                <a:latin typeface="Calisto MT (Body)"/>
                <a:cs typeface="Calisto MT (Body)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Calisto MT (Body)"/>
                <a:cs typeface="Calisto MT (Body)"/>
              </a:rPr>
              <a:t>selain</a:t>
            </a:r>
            <a:r>
              <a:rPr lang="en-US" sz="2600" dirty="0">
                <a:solidFill>
                  <a:srgbClr val="000000"/>
                </a:solidFill>
                <a:latin typeface="Calisto MT (Body)"/>
                <a:cs typeface="Calisto MT (Body)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sto MT (Body)"/>
                <a:cs typeface="Calisto MT (Body)"/>
              </a:rPr>
              <a:t>untuk</a:t>
            </a:r>
            <a:r>
              <a:rPr lang="en-US" sz="2600" dirty="0">
                <a:solidFill>
                  <a:srgbClr val="000000"/>
                </a:solidFill>
                <a:latin typeface="Calisto MT (Body)"/>
                <a:cs typeface="Calisto MT (Body)"/>
              </a:rPr>
              <a:t> program </a:t>
            </a:r>
            <a:r>
              <a:rPr lang="en-US" sz="2600" dirty="0" err="1">
                <a:solidFill>
                  <a:srgbClr val="000000"/>
                </a:solidFill>
                <a:latin typeface="Calisto MT (Body)"/>
                <a:cs typeface="Calisto MT (Body)"/>
              </a:rPr>
              <a:t>Ta’lim</a:t>
            </a:r>
            <a:r>
              <a:rPr lang="en-US" sz="2600" dirty="0">
                <a:solidFill>
                  <a:srgbClr val="000000"/>
                </a:solidFill>
                <a:latin typeface="Calisto MT (Body)"/>
                <a:cs typeface="Calisto MT (Body)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sto MT (Body)"/>
                <a:cs typeface="Calisto MT (Body)"/>
              </a:rPr>
              <a:t>dan</a:t>
            </a:r>
            <a:r>
              <a:rPr lang="en-US" sz="2600" dirty="0">
                <a:solidFill>
                  <a:srgbClr val="000000"/>
                </a:solidFill>
                <a:latin typeface="Calisto MT (Body)"/>
                <a:cs typeface="Calisto MT (Body)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sto MT (Body)"/>
                <a:cs typeface="Calisto MT (Body)"/>
              </a:rPr>
              <a:t>Tarbiyat</a:t>
            </a:r>
            <a:r>
              <a:rPr lang="en-US" sz="2600" dirty="0">
                <a:solidFill>
                  <a:srgbClr val="000000"/>
                </a:solidFill>
                <a:latin typeface="Calisto MT (Body)"/>
                <a:cs typeface="Calisto MT (Body)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sto MT (Body)"/>
                <a:cs typeface="Calisto MT (Body)"/>
              </a:rPr>
              <a:t>bagi</a:t>
            </a:r>
            <a:r>
              <a:rPr lang="en-US" sz="2600" dirty="0">
                <a:solidFill>
                  <a:srgbClr val="000000"/>
                </a:solidFill>
                <a:latin typeface="Calisto MT (Body)"/>
                <a:cs typeface="Calisto MT (Body)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sto MT (Body)"/>
                <a:cs typeface="Calisto MT (Body)"/>
              </a:rPr>
              <a:t>Jemaat</a:t>
            </a:r>
            <a:r>
              <a:rPr lang="en-US" sz="2600" dirty="0">
                <a:solidFill>
                  <a:srgbClr val="000000"/>
                </a:solidFill>
                <a:latin typeface="Calisto MT (Body)"/>
                <a:cs typeface="Calisto MT (Body)"/>
              </a:rPr>
              <a:t> yang </a:t>
            </a:r>
            <a:r>
              <a:rPr lang="en-US" sz="2600" dirty="0" err="1">
                <a:solidFill>
                  <a:srgbClr val="000000"/>
                </a:solidFill>
                <a:latin typeface="Calisto MT (Body)"/>
                <a:cs typeface="Calisto MT (Body)"/>
              </a:rPr>
              <a:t>ada</a:t>
            </a:r>
            <a:r>
              <a:rPr lang="en-US" sz="2600" dirty="0">
                <a:solidFill>
                  <a:srgbClr val="000000"/>
                </a:solidFill>
                <a:latin typeface="Calisto MT (Body)"/>
                <a:cs typeface="Calisto MT (Body)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sto MT (Body)"/>
                <a:cs typeface="Calisto MT (Body)"/>
              </a:rPr>
              <a:t>di</a:t>
            </a:r>
            <a:r>
              <a:rPr lang="en-US" sz="2600" dirty="0">
                <a:solidFill>
                  <a:srgbClr val="000000"/>
                </a:solidFill>
                <a:latin typeface="Calisto MT (Body)"/>
                <a:cs typeface="Calisto MT (Body)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sto MT (Body)"/>
                <a:cs typeface="Calisto MT (Body)"/>
              </a:rPr>
              <a:t>desa</a:t>
            </a:r>
            <a:r>
              <a:rPr lang="en-US" sz="2600" dirty="0">
                <a:solidFill>
                  <a:srgbClr val="000000"/>
                </a:solidFill>
                <a:latin typeface="Calisto MT (Body)"/>
                <a:cs typeface="Calisto MT (Body)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Calisto MT (Body)"/>
                <a:cs typeface="Calisto MT (Body)"/>
              </a:rPr>
              <a:t>termasuk</a:t>
            </a:r>
            <a:r>
              <a:rPr lang="en-US" sz="2600" dirty="0">
                <a:solidFill>
                  <a:srgbClr val="000000"/>
                </a:solidFill>
                <a:latin typeface="Calisto MT (Body)"/>
                <a:cs typeface="Calisto MT (Body)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sto MT (Body)"/>
                <a:cs typeface="Calisto MT (Body)"/>
              </a:rPr>
              <a:t>juga</a:t>
            </a:r>
            <a:r>
              <a:rPr lang="en-US" sz="2600" dirty="0">
                <a:solidFill>
                  <a:srgbClr val="000000"/>
                </a:solidFill>
                <a:latin typeface="Calisto MT (Body)"/>
                <a:cs typeface="Calisto MT (Body)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sto MT (Body)"/>
                <a:cs typeface="Calisto MT (Body)"/>
              </a:rPr>
              <a:t>untuk</a:t>
            </a:r>
            <a:r>
              <a:rPr lang="en-US" sz="2600" dirty="0">
                <a:solidFill>
                  <a:srgbClr val="000000"/>
                </a:solidFill>
                <a:latin typeface="Calisto MT (Body)"/>
                <a:cs typeface="Calisto MT (Body)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sto MT (Body)"/>
                <a:cs typeface="Calisto MT (Body)"/>
              </a:rPr>
              <a:t>menyampaikan</a:t>
            </a:r>
            <a:r>
              <a:rPr lang="en-US" sz="2600" dirty="0">
                <a:solidFill>
                  <a:srgbClr val="000000"/>
                </a:solidFill>
                <a:latin typeface="Calisto MT (Body)"/>
                <a:cs typeface="Calisto MT (Body)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sto MT (Body)"/>
                <a:cs typeface="Calisto MT (Body)"/>
              </a:rPr>
              <a:t>pesan</a:t>
            </a:r>
            <a:r>
              <a:rPr lang="en-US" sz="2600" dirty="0">
                <a:solidFill>
                  <a:srgbClr val="000000"/>
                </a:solidFill>
                <a:latin typeface="Calisto MT (Body)"/>
                <a:cs typeface="Calisto MT (Body)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sto MT (Body)"/>
                <a:cs typeface="Calisto MT (Body)"/>
              </a:rPr>
              <a:t>Tauhid</a:t>
            </a:r>
            <a:r>
              <a:rPr lang="en-US" sz="2600" dirty="0">
                <a:solidFill>
                  <a:srgbClr val="000000"/>
                </a:solidFill>
                <a:latin typeface="Calisto MT (Body)"/>
                <a:cs typeface="Calisto MT (Body)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sto MT (Body)"/>
                <a:cs typeface="Calisto MT (Body)"/>
              </a:rPr>
              <a:t>kepada</a:t>
            </a:r>
            <a:r>
              <a:rPr lang="en-US" sz="2600" dirty="0">
                <a:solidFill>
                  <a:srgbClr val="000000"/>
                </a:solidFill>
                <a:latin typeface="Calisto MT (Body)"/>
                <a:cs typeface="Calisto MT (Body)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sto MT (Body)"/>
                <a:cs typeface="Calisto MT (Body)"/>
              </a:rPr>
              <a:t>orang-orang</a:t>
            </a:r>
            <a:r>
              <a:rPr lang="en-US" sz="2600" dirty="0">
                <a:solidFill>
                  <a:srgbClr val="000000"/>
                </a:solidFill>
                <a:latin typeface="Calisto MT (Body)"/>
                <a:cs typeface="Calisto MT (Body)"/>
              </a:rPr>
              <a:t> yang </a:t>
            </a:r>
            <a:r>
              <a:rPr lang="en-US" sz="2600" dirty="0" err="1">
                <a:solidFill>
                  <a:srgbClr val="000000"/>
                </a:solidFill>
                <a:latin typeface="Calisto MT (Body)"/>
                <a:cs typeface="Calisto MT (Body)"/>
              </a:rPr>
              <a:t>terjerumus</a:t>
            </a:r>
            <a:r>
              <a:rPr lang="en-US" sz="2600" dirty="0">
                <a:solidFill>
                  <a:srgbClr val="000000"/>
                </a:solidFill>
                <a:latin typeface="Calisto MT (Body)"/>
                <a:cs typeface="Calisto MT (Body)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sto MT (Body)"/>
                <a:cs typeface="Calisto MT (Body)"/>
              </a:rPr>
              <a:t>ke</a:t>
            </a:r>
            <a:r>
              <a:rPr lang="en-US" sz="2600" dirty="0">
                <a:solidFill>
                  <a:srgbClr val="000000"/>
                </a:solidFill>
                <a:latin typeface="Calisto MT (Body)"/>
                <a:cs typeface="Calisto MT (Body)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sto MT (Body)"/>
                <a:cs typeface="Calisto MT (Body)"/>
              </a:rPr>
              <a:t>dalam</a:t>
            </a:r>
            <a:r>
              <a:rPr lang="en-US" sz="2600" dirty="0">
                <a:solidFill>
                  <a:srgbClr val="000000"/>
                </a:solidFill>
                <a:latin typeface="Calisto MT (Body)"/>
                <a:cs typeface="Calisto MT (Body)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sto MT (Body)"/>
                <a:cs typeface="Calisto MT (Body)"/>
              </a:rPr>
              <a:t>penyembahan</a:t>
            </a:r>
            <a:r>
              <a:rPr lang="en-US" sz="2600" dirty="0">
                <a:solidFill>
                  <a:srgbClr val="000000"/>
                </a:solidFill>
                <a:latin typeface="Calisto MT (Body)"/>
                <a:cs typeface="Calisto MT (Body)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sto MT (Body)"/>
                <a:cs typeface="Calisto MT (Body)"/>
              </a:rPr>
              <a:t>berhala</a:t>
            </a:r>
            <a:r>
              <a:rPr lang="en-US" sz="2600" dirty="0">
                <a:solidFill>
                  <a:srgbClr val="000000"/>
                </a:solidFill>
                <a:latin typeface="Calisto MT (Body)"/>
                <a:cs typeface="Calisto MT (Body)"/>
              </a:rPr>
              <a:t>. </a:t>
            </a:r>
            <a:r>
              <a:rPr lang="en-US" sz="2600" dirty="0" err="1">
                <a:solidFill>
                  <a:srgbClr val="000000"/>
                </a:solidFill>
                <a:latin typeface="Calisto MT (Body)"/>
                <a:cs typeface="Calisto MT (Body)"/>
              </a:rPr>
              <a:t>Pada</a:t>
            </a:r>
            <a:r>
              <a:rPr lang="en-US" sz="2600" dirty="0">
                <a:solidFill>
                  <a:srgbClr val="000000"/>
                </a:solidFill>
                <a:latin typeface="Calisto MT (Body)"/>
                <a:cs typeface="Calisto MT (Body)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sto MT (Body)"/>
                <a:cs typeface="Calisto MT (Body)"/>
              </a:rPr>
              <a:t>awalnya</a:t>
            </a:r>
            <a:r>
              <a:rPr lang="en-US" sz="2600" dirty="0">
                <a:solidFill>
                  <a:srgbClr val="000000"/>
                </a:solidFill>
                <a:latin typeface="Calisto MT (Body)"/>
                <a:cs typeface="Calisto MT (Body)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sto MT (Body)"/>
                <a:cs typeface="Calisto MT (Body)"/>
              </a:rPr>
              <a:t>keikutsertaan</a:t>
            </a:r>
            <a:r>
              <a:rPr lang="en-US" sz="2600" dirty="0">
                <a:solidFill>
                  <a:srgbClr val="000000"/>
                </a:solidFill>
                <a:latin typeface="Calisto MT (Body)"/>
                <a:cs typeface="Calisto MT (Body)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sto MT (Body)"/>
                <a:cs typeface="Calisto MT (Body)"/>
              </a:rPr>
              <a:t>dalam</a:t>
            </a:r>
            <a:r>
              <a:rPr lang="en-US" sz="2600" dirty="0">
                <a:solidFill>
                  <a:srgbClr val="000000"/>
                </a:solidFill>
                <a:latin typeface="Calisto MT (Body)"/>
                <a:cs typeface="Calisto MT (Body)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sto MT (Body)"/>
                <a:cs typeface="Calisto MT (Body)"/>
              </a:rPr>
              <a:t>gerakan</a:t>
            </a:r>
            <a:r>
              <a:rPr lang="en-US" sz="2600" dirty="0">
                <a:solidFill>
                  <a:srgbClr val="000000"/>
                </a:solidFill>
                <a:latin typeface="Calisto MT (Body)"/>
                <a:cs typeface="Calisto MT (Body)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sto MT (Body)"/>
                <a:cs typeface="Calisto MT (Body)"/>
              </a:rPr>
              <a:t>ini</a:t>
            </a:r>
            <a:r>
              <a:rPr lang="en-US" sz="2600" dirty="0">
                <a:solidFill>
                  <a:srgbClr val="000000"/>
                </a:solidFill>
                <a:latin typeface="Calisto MT (Body)"/>
                <a:cs typeface="Calisto MT (Body)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sto MT (Body)"/>
                <a:cs typeface="Calisto MT (Body)"/>
              </a:rPr>
              <a:t>terbatas</a:t>
            </a:r>
            <a:r>
              <a:rPr lang="en-US" sz="2600" dirty="0">
                <a:solidFill>
                  <a:srgbClr val="000000"/>
                </a:solidFill>
                <a:latin typeface="Calisto MT (Body)"/>
                <a:cs typeface="Calisto MT (Body)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sto MT (Body)"/>
                <a:cs typeface="Calisto MT (Body)"/>
              </a:rPr>
              <a:t>di</a:t>
            </a:r>
            <a:r>
              <a:rPr lang="en-US" sz="2600" dirty="0">
                <a:solidFill>
                  <a:srgbClr val="000000"/>
                </a:solidFill>
                <a:latin typeface="Calisto MT (Body)"/>
                <a:cs typeface="Calisto MT (Body)"/>
              </a:rPr>
              <a:t> Pakistan </a:t>
            </a:r>
            <a:r>
              <a:rPr lang="en-US" sz="2600" dirty="0" err="1">
                <a:solidFill>
                  <a:srgbClr val="000000"/>
                </a:solidFill>
                <a:latin typeface="Calisto MT (Body)"/>
                <a:cs typeface="Calisto MT (Body)"/>
              </a:rPr>
              <a:t>saja</a:t>
            </a:r>
            <a:r>
              <a:rPr lang="en-US" sz="2600" dirty="0">
                <a:solidFill>
                  <a:srgbClr val="000000"/>
                </a:solidFill>
                <a:latin typeface="Calisto MT (Body)"/>
                <a:cs typeface="Calisto MT (Body)"/>
              </a:rPr>
              <a:t>. </a:t>
            </a:r>
            <a:r>
              <a:rPr lang="en-US" sz="2600" dirty="0" err="1">
                <a:solidFill>
                  <a:srgbClr val="000000"/>
                </a:solidFill>
                <a:latin typeface="Calisto MT (Body)"/>
                <a:cs typeface="Calisto MT (Body)"/>
              </a:rPr>
              <a:t>Setelah</a:t>
            </a:r>
            <a:r>
              <a:rPr lang="en-US" sz="2600" dirty="0">
                <a:solidFill>
                  <a:srgbClr val="000000"/>
                </a:solidFill>
                <a:latin typeface="Calisto MT (Body)"/>
                <a:cs typeface="Calisto MT (Body)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sto MT (Body)"/>
                <a:cs typeface="Calisto MT (Body)"/>
              </a:rPr>
              <a:t>itu</a:t>
            </a:r>
            <a:r>
              <a:rPr lang="en-US" sz="2600" dirty="0">
                <a:solidFill>
                  <a:srgbClr val="000000"/>
                </a:solidFill>
                <a:latin typeface="Calisto MT (Body)"/>
                <a:cs typeface="Calisto MT (Body)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Calisto MT (Body)"/>
                <a:cs typeface="Calisto MT (Body)"/>
              </a:rPr>
              <a:t>Hadhrat</a:t>
            </a:r>
            <a:r>
              <a:rPr lang="en-US" sz="2600" dirty="0">
                <a:solidFill>
                  <a:srgbClr val="000000"/>
                </a:solidFill>
                <a:latin typeface="Calisto MT (Body)"/>
                <a:cs typeface="Calisto MT (Body)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sto MT (Body)"/>
                <a:cs typeface="Calisto MT (Body)"/>
              </a:rPr>
              <a:t>Khalifatul</a:t>
            </a:r>
            <a:r>
              <a:rPr lang="en-US" sz="2600" dirty="0">
                <a:solidFill>
                  <a:srgbClr val="000000"/>
                </a:solidFill>
                <a:latin typeface="Calisto MT (Body)"/>
                <a:cs typeface="Calisto MT (Body)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sto MT (Body)"/>
                <a:cs typeface="Calisto MT (Body)"/>
              </a:rPr>
              <a:t>Maseeh</a:t>
            </a:r>
            <a:r>
              <a:rPr lang="en-US" sz="2600" dirty="0">
                <a:solidFill>
                  <a:srgbClr val="000000"/>
                </a:solidFill>
                <a:latin typeface="Calisto MT (Body)"/>
                <a:cs typeface="Calisto MT (Body)"/>
              </a:rPr>
              <a:t> IV </a:t>
            </a:r>
            <a:r>
              <a:rPr lang="en-US" sz="2600" dirty="0" err="1">
                <a:solidFill>
                  <a:srgbClr val="000000"/>
                </a:solidFill>
                <a:latin typeface="Calisto MT (Body)"/>
                <a:cs typeface="Calisto MT (Body)"/>
              </a:rPr>
              <a:t>r.a</a:t>
            </a:r>
            <a:r>
              <a:rPr lang="en-US" sz="2600" dirty="0">
                <a:solidFill>
                  <a:srgbClr val="000000"/>
                </a:solidFill>
                <a:latin typeface="Calisto MT (Body)"/>
                <a:cs typeface="Calisto MT (Body)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sto MT (Body)"/>
                <a:cs typeface="Calisto MT (Body)"/>
              </a:rPr>
              <a:t>telah</a:t>
            </a:r>
            <a:r>
              <a:rPr lang="en-US" sz="2600" dirty="0">
                <a:solidFill>
                  <a:srgbClr val="000000"/>
                </a:solidFill>
                <a:latin typeface="Calisto MT (Body)"/>
                <a:cs typeface="Calisto MT (Body)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sto MT (Body)"/>
                <a:cs typeface="Calisto MT (Body)"/>
              </a:rPr>
              <a:t>memberikan</a:t>
            </a:r>
            <a:r>
              <a:rPr lang="en-US" sz="2600" dirty="0">
                <a:solidFill>
                  <a:srgbClr val="000000"/>
                </a:solidFill>
                <a:latin typeface="Calisto MT (Body)"/>
                <a:cs typeface="Calisto MT (Body)"/>
              </a:rPr>
              <a:t> status </a:t>
            </a:r>
            <a:r>
              <a:rPr lang="en-US" sz="2600" dirty="0" err="1">
                <a:solidFill>
                  <a:srgbClr val="000000"/>
                </a:solidFill>
                <a:latin typeface="Calisto MT (Body)"/>
                <a:cs typeface="Calisto MT (Body)"/>
              </a:rPr>
              <a:t>gerakan</a:t>
            </a:r>
            <a:r>
              <a:rPr lang="en-US" sz="2600" dirty="0">
                <a:solidFill>
                  <a:srgbClr val="000000"/>
                </a:solidFill>
                <a:latin typeface="Calisto MT (Body)"/>
                <a:cs typeface="Calisto MT (Body)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sto MT (Body)"/>
                <a:cs typeface="Calisto MT (Body)"/>
              </a:rPr>
              <a:t>ini</a:t>
            </a:r>
            <a:r>
              <a:rPr lang="en-US" sz="2600" dirty="0">
                <a:solidFill>
                  <a:srgbClr val="000000"/>
                </a:solidFill>
                <a:latin typeface="Calisto MT (Body)"/>
                <a:cs typeface="Calisto MT (Body)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sto MT (Body)"/>
                <a:cs typeface="Calisto MT (Body)"/>
              </a:rPr>
              <a:t>sebagai</a:t>
            </a:r>
            <a:r>
              <a:rPr lang="en-US" sz="2600" dirty="0">
                <a:solidFill>
                  <a:srgbClr val="000000"/>
                </a:solidFill>
                <a:latin typeface="Calisto MT (Body)"/>
                <a:cs typeface="Calisto MT (Body)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sto MT (Body)"/>
                <a:cs typeface="Calisto MT (Body)"/>
              </a:rPr>
              <a:t>gerakan</a:t>
            </a:r>
            <a:r>
              <a:rPr lang="en-US" sz="2600" dirty="0">
                <a:solidFill>
                  <a:srgbClr val="000000"/>
                </a:solidFill>
                <a:latin typeface="Calisto MT (Body)"/>
                <a:cs typeface="Calisto MT (Body)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sto MT (Body)"/>
                <a:cs typeface="Calisto MT (Body)"/>
              </a:rPr>
              <a:t>untuk</a:t>
            </a:r>
            <a:r>
              <a:rPr lang="en-US" sz="2600" dirty="0">
                <a:solidFill>
                  <a:srgbClr val="000000"/>
                </a:solidFill>
                <a:latin typeface="Calisto MT (Body)"/>
                <a:cs typeface="Calisto MT (Body)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sto MT (Body)"/>
                <a:cs typeface="Calisto MT (Body)"/>
              </a:rPr>
              <a:t>seluruh</a:t>
            </a:r>
            <a:r>
              <a:rPr lang="en-US" sz="2600" dirty="0">
                <a:solidFill>
                  <a:srgbClr val="000000"/>
                </a:solidFill>
                <a:latin typeface="Calisto MT (Body)"/>
                <a:cs typeface="Calisto MT (Body)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sto MT (Body)"/>
                <a:cs typeface="Calisto MT (Body)"/>
              </a:rPr>
              <a:t>dunia</a:t>
            </a:r>
            <a:r>
              <a:rPr lang="en-US" sz="2600" dirty="0">
                <a:solidFill>
                  <a:srgbClr val="000000"/>
                </a:solidFill>
                <a:latin typeface="Calisto MT (Body)"/>
                <a:cs typeface="Calisto MT (Body)"/>
              </a:rPr>
              <a:t>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APAKAH TUJUAN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TAHRIK JADID &amp; WAQF JADID?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417638"/>
            <a:ext cx="4038600" cy="5440362"/>
          </a:xfrm>
        </p:spPr>
        <p:txBody>
          <a:bodyPr>
            <a:noAutofit/>
          </a:bodyPr>
          <a:lstStyle/>
          <a:p>
            <a:pPr lvl="0" algn="ctr">
              <a:buNone/>
            </a:pPr>
            <a:r>
              <a:rPr lang="en-US" sz="2500" b="1" u="sng" dirty="0">
                <a:solidFill>
                  <a:srgbClr val="0000FF"/>
                </a:solidFill>
              </a:rPr>
              <a:t>TAHRIK JADID</a:t>
            </a:r>
          </a:p>
          <a:p>
            <a:pPr lvl="0" algn="just"/>
            <a:r>
              <a:rPr lang="en-US" sz="2500" dirty="0" err="1">
                <a:solidFill>
                  <a:srgbClr val="000000"/>
                </a:solidFill>
              </a:rPr>
              <a:t>Dilaksanakan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pada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bulan</a:t>
            </a:r>
            <a:r>
              <a:rPr lang="en-US" sz="2500" dirty="0">
                <a:solidFill>
                  <a:srgbClr val="000000"/>
                </a:solidFill>
              </a:rPr>
              <a:t> November </a:t>
            </a:r>
            <a:r>
              <a:rPr lang="en-US" sz="2500" b="1" dirty="0">
                <a:solidFill>
                  <a:srgbClr val="000000"/>
                </a:solidFill>
              </a:rPr>
              <a:t>1934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oleh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b="1" dirty="0">
                <a:solidFill>
                  <a:srgbClr val="000000"/>
                </a:solidFill>
              </a:rPr>
              <a:t>Hz. </a:t>
            </a:r>
            <a:r>
              <a:rPr lang="en-US" sz="2500" b="1" dirty="0" err="1">
                <a:solidFill>
                  <a:srgbClr val="000000"/>
                </a:solidFill>
              </a:rPr>
              <a:t>Khalifatul</a:t>
            </a: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Maseeh</a:t>
            </a:r>
            <a:r>
              <a:rPr lang="en-US" sz="2500" b="1" dirty="0">
                <a:solidFill>
                  <a:srgbClr val="000000"/>
                </a:solidFill>
              </a:rPr>
              <a:t> II.</a:t>
            </a:r>
          </a:p>
          <a:p>
            <a:pPr lvl="0" algn="just"/>
            <a:r>
              <a:rPr lang="en-US" sz="2500" dirty="0" err="1">
                <a:solidFill>
                  <a:srgbClr val="000000"/>
                </a:solidFill>
              </a:rPr>
              <a:t>Untuk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penyebaran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tabligh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seluruh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dunia</a:t>
            </a:r>
            <a:r>
              <a:rPr lang="en-US" sz="2500" dirty="0">
                <a:solidFill>
                  <a:srgbClr val="000000"/>
                </a:solidFill>
              </a:rPr>
              <a:t>. </a:t>
            </a:r>
            <a:r>
              <a:rPr lang="en-US" sz="2500" dirty="0" err="1">
                <a:solidFill>
                  <a:srgbClr val="000000"/>
                </a:solidFill>
              </a:rPr>
              <a:t>Pembinaan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rumah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misi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dan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masjid</a:t>
            </a:r>
            <a:r>
              <a:rPr lang="en-US" sz="2500" dirty="0">
                <a:solidFill>
                  <a:srgbClr val="000000"/>
                </a:solidFill>
              </a:rPr>
              <a:t>.</a:t>
            </a:r>
          </a:p>
          <a:p>
            <a:pPr algn="just"/>
            <a:r>
              <a:rPr lang="en-US" sz="2500" dirty="0" err="1">
                <a:solidFill>
                  <a:srgbClr val="000000"/>
                </a:solidFill>
              </a:rPr>
              <a:t>Untuk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menerbitkan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dan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mencetak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buku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dan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risalah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bagi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tujuan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pertablighan</a:t>
            </a:r>
            <a:r>
              <a:rPr lang="en-US" sz="2500" dirty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038601" y="1493838"/>
            <a:ext cx="4876800" cy="57451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2575" marR="0" lvl="0" indent="-282575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75000"/>
              <a:tabLst/>
              <a:defRPr/>
            </a:pPr>
            <a:r>
              <a:rPr kumimoji="0" lang="en-US" sz="23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WAQF JADID</a:t>
            </a:r>
          </a:p>
          <a:p>
            <a:pPr marL="282575" marR="0" lvl="0" indent="-282575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Dilaksanakan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pada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tahun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1957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oleh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Hz.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Khalifatul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Maseeh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II.</a:t>
            </a:r>
          </a:p>
          <a:p>
            <a:pPr marL="282575" marR="0" lvl="0" indent="-282575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Untuk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pembiayaan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para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Mubalighin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Mualimin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yang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hidup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semata-mata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kerana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Allah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Taala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Kos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pembelajaran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mereka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sehingga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menjadi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Mubaligh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282575" marR="0" lvl="0" indent="-282575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Untuk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pendidikan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pembelajaran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Ta’lim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Tarbiyat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kepada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anggota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jemaat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terutama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Mubaiyyin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Baru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Screen shot 2021-04-22 at 7.58.04 P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5363"/>
            <a:ext cx="9144000" cy="68733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E57C3F-71B2-B875-15DC-A39A89EFD7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81656"/>
            <a:ext cx="9144000" cy="703965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BERAPAKAH KADAR PERJANJIAN DAN BAYARAN UNTUK TJWJ?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1676400"/>
            <a:ext cx="838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>
                <a:solidFill>
                  <a:srgbClr val="000000"/>
                </a:solidFill>
              </a:rPr>
              <a:t>KADAR PERJANJIAN DAN BAYARAN </a:t>
            </a:r>
            <a:r>
              <a:rPr lang="en-US" dirty="0"/>
              <a:t>: </a:t>
            </a:r>
          </a:p>
          <a:p>
            <a:pPr algn="just">
              <a:buFont typeface="Wingdings" charset="2"/>
              <a:buChar char="v"/>
            </a:pPr>
            <a:r>
              <a:rPr lang="en-US" sz="2400" b="1" dirty="0">
                <a:solidFill>
                  <a:srgbClr val="660066"/>
                </a:solidFill>
              </a:rPr>
              <a:t>PERJANJIAN MENGIKUT KEMAMPUAN. </a:t>
            </a:r>
          </a:p>
          <a:p>
            <a:pPr algn="just">
              <a:buFont typeface="Wingdings" charset="2"/>
              <a:buChar char="v"/>
            </a:pPr>
            <a:r>
              <a:rPr lang="en-US" sz="2400" b="1" dirty="0">
                <a:solidFill>
                  <a:srgbClr val="660066"/>
                </a:solidFill>
              </a:rPr>
              <a:t>TIADA JUMLAH &amp; PECAHAN YANG DITETAPKAN.</a:t>
            </a:r>
          </a:p>
          <a:p>
            <a:pPr algn="just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386078"/>
            <a:ext cx="8763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chemeClr val="bg1"/>
                </a:solidFill>
              </a:rPr>
              <a:t>DOA KHAS HUZOOR ATBA</a:t>
            </a:r>
            <a:r>
              <a:rPr lang="en-US" b="1" u="sng" dirty="0">
                <a:solidFill>
                  <a:schemeClr val="bg1"/>
                </a:solidFill>
              </a:rPr>
              <a:t>: </a:t>
            </a:r>
          </a:p>
          <a:p>
            <a:pPr>
              <a:buFont typeface="Wingdings" charset="2"/>
              <a:buChar char="v"/>
            </a:pPr>
            <a:r>
              <a:rPr lang="en-US" sz="2200" b="1" dirty="0">
                <a:solidFill>
                  <a:srgbClr val="660066"/>
                </a:solidFill>
              </a:rPr>
              <a:t>PADA 27 RAMADHAN SETIAP TAHUN. </a:t>
            </a:r>
          </a:p>
          <a:p>
            <a:pPr>
              <a:buFont typeface="Wingdings" charset="2"/>
              <a:buChar char="v"/>
            </a:pPr>
            <a:r>
              <a:rPr lang="en-US" sz="2200" b="1" dirty="0">
                <a:solidFill>
                  <a:srgbClr val="660066"/>
                </a:solidFill>
              </a:rPr>
              <a:t>UNTUK MEREKA YANG DAPAT MELUNASKAN PERJANJIAN SEBELUM 27 RAMADHAN TERSEBUT.</a:t>
            </a:r>
          </a:p>
          <a:p>
            <a:pPr>
              <a:buFont typeface="Wingdings" charset="2"/>
              <a:buChar char="v"/>
            </a:pPr>
            <a:r>
              <a:rPr lang="en-US" sz="2200" b="1" dirty="0">
                <a:solidFill>
                  <a:srgbClr val="660066"/>
                </a:solidFill>
              </a:rPr>
              <a:t>NAMA MEREKA AKAN DIHANTAR KE MARKAZ.</a:t>
            </a:r>
          </a:p>
          <a:p>
            <a:endParaRPr lang="en-US" sz="2200" b="1" dirty="0">
              <a:solidFill>
                <a:srgbClr val="660066"/>
              </a:solidFill>
            </a:endParaRPr>
          </a:p>
          <a:p>
            <a:endParaRPr lang="en-US" sz="2200" dirty="0">
              <a:solidFill>
                <a:srgbClr val="660066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algn="ctr"/>
            <a:r>
              <a:rPr lang="en-US" dirty="0">
                <a:solidFill>
                  <a:srgbClr val="990000"/>
                </a:solidFill>
              </a:rPr>
              <a:t>BILAKAH TEMPOH PERJANJIAN TJWJ BERLAKU?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458199" cy="4953000"/>
          </a:xfrm>
        </p:spPr>
        <p:txBody>
          <a:bodyPr>
            <a:normAutofit/>
          </a:bodyPr>
          <a:lstStyle/>
          <a:p>
            <a:r>
              <a:rPr lang="en-US" sz="2600" b="1" dirty="0">
                <a:solidFill>
                  <a:srgbClr val="0000FF"/>
                </a:solidFill>
              </a:rPr>
              <a:t>TAHRIK JADID </a:t>
            </a:r>
            <a:r>
              <a:rPr lang="en-US" sz="2600" b="1" dirty="0">
                <a:solidFill>
                  <a:srgbClr val="000000"/>
                </a:solidFill>
              </a:rPr>
              <a:t>: NOVEMBER SEHINGGA OKTOBER TAHUN BERIKUTNYA</a:t>
            </a:r>
            <a:r>
              <a:rPr lang="en-US" sz="2600" b="1" dirty="0"/>
              <a:t>.</a:t>
            </a:r>
          </a:p>
          <a:p>
            <a:r>
              <a:rPr lang="en-US" sz="2600" b="1" dirty="0">
                <a:solidFill>
                  <a:srgbClr val="0000FF"/>
                </a:solidFill>
              </a:rPr>
              <a:t>WAQF JADID </a:t>
            </a:r>
            <a:r>
              <a:rPr lang="en-US" sz="2600" b="1" dirty="0">
                <a:solidFill>
                  <a:srgbClr val="000000"/>
                </a:solidFill>
              </a:rPr>
              <a:t>: JANUARI SEHINGGA DISEMBER SETIAP TAHUN.</a:t>
            </a:r>
          </a:p>
          <a:p>
            <a:r>
              <a:rPr lang="en-US" sz="2600" b="1" dirty="0">
                <a:solidFill>
                  <a:srgbClr val="000000"/>
                </a:solidFill>
              </a:rPr>
              <a:t>SETIAP PEJANJI PERLULAH CUBA  SEBAIKNYA UNTUK </a:t>
            </a:r>
            <a:r>
              <a:rPr lang="en-US" sz="2600" b="1" dirty="0">
                <a:solidFill>
                  <a:schemeClr val="bg1"/>
                </a:solidFill>
              </a:rPr>
              <a:t>MELUNASKAN PERJANJIAN MEREKA DI HUJUNG BULAN PERJANJIAN.</a:t>
            </a:r>
          </a:p>
          <a:p>
            <a:r>
              <a:rPr lang="en-US" sz="2600" b="1" dirty="0">
                <a:solidFill>
                  <a:schemeClr val="bg1"/>
                </a:solidFill>
              </a:rPr>
              <a:t>PERJANJIAN BARU AKAN DIAMBIL PADA AWAL BULAN TEMPOH PERJANJIAN.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Screen shot 2021-04-22 at 8.23.2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9684"/>
            <a:ext cx="9144000" cy="746768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ヒラギノ丸ゴ Pro W4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ＭＳ 明朝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Apex.thmx</Template>
  <TotalTime>321</TotalTime>
  <Words>729</Words>
  <Application>Microsoft Office PowerPoint</Application>
  <PresentationFormat>On-screen Show (4:3)</PresentationFormat>
  <Paragraphs>39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Apex</vt:lpstr>
      <vt:lpstr>TAHRIK JADID  &amp; WAQF JADID</vt:lpstr>
      <vt:lpstr>APA ITU  TAHRIK JADID?</vt:lpstr>
      <vt:lpstr>APA ITU WAQF JADID?</vt:lpstr>
      <vt:lpstr>APAKAH TUJUAN  TAHRIK JADID &amp; WAQF JADID?</vt:lpstr>
      <vt:lpstr>PowerPoint Presentation</vt:lpstr>
      <vt:lpstr>PowerPoint Presentation</vt:lpstr>
      <vt:lpstr>BERAPAKAH KADAR PERJANJIAN DAN BAYARAN UNTUK TJWJ?</vt:lpstr>
      <vt:lpstr>BILAKAH TEMPOH PERJANJIAN TJWJ BERLAKU?</vt:lpstr>
      <vt:lpstr>PowerPoint Presentation</vt:lpstr>
      <vt:lpstr>KISAH PENGORBANAN LAJNA MALAYSIA</vt:lpstr>
      <vt:lpstr>KISAH PENGORBANAN LAJNA PAKISTAN DI MALAYSIA</vt:lpstr>
      <vt:lpstr>JAZAKUMULLAH AHSANAL JAZAA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TAHRIK JADID  &amp; WAQF JADID</dc:title>
  <dc:creator> </dc:creator>
  <cp:lastModifiedBy>60126399626</cp:lastModifiedBy>
  <cp:revision>35</cp:revision>
  <dcterms:created xsi:type="dcterms:W3CDTF">2021-04-22T07:50:50Z</dcterms:created>
  <dcterms:modified xsi:type="dcterms:W3CDTF">2023-10-10T03:19:50Z</dcterms:modified>
</cp:coreProperties>
</file>